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744"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NOI ($M)</c:v>
                </c:pt>
              </c:strCache>
            </c:strRef>
          </c:tx>
          <c:spPr>
            <a:solidFill>
              <a:srgbClr val="B88737"/>
            </a:solidFill>
          </c:spPr>
          <c:invertIfNegative val="1"/>
          <c:cat>
            <c:strRef>
              <c:f>Sheet1!$A$2:$A$5</c:f>
              <c:strCache>
                <c:ptCount val="4"/>
                <c:pt idx="0">
                  <c:v>Year 1</c:v>
                </c:pt>
                <c:pt idx="1">
                  <c:v>Year 2</c:v>
                </c:pt>
                <c:pt idx="2">
                  <c:v>Year 3</c:v>
                </c:pt>
                <c:pt idx="3">
                  <c:v>Stabilized</c:v>
                </c:pt>
              </c:strCache>
            </c:strRef>
          </c:cat>
          <c:val>
            <c:numRef>
              <c:f>Sheet1!$B$2:$B$5</c:f>
              <c:numCache>
                <c:formatCode>General</c:formatCode>
                <c:ptCount val="4"/>
                <c:pt idx="0">
                  <c:v>2.25</c:v>
                </c:pt>
                <c:pt idx="1">
                  <c:v>2.7</c:v>
                </c:pt>
                <c:pt idx="2">
                  <c:v>3.2</c:v>
                </c:pt>
                <c:pt idx="3">
                  <c:v>3.6</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185C-1C4F-819F-5D5181E13AD3}"/>
            </c:ext>
          </c:extLst>
        </c:ser>
        <c:dLbls>
          <c:showLegendKey val="0"/>
          <c:showVal val="0"/>
          <c:showCatName val="0"/>
          <c:showSerName val="0"/>
          <c:showPercent val="0"/>
          <c:showBubbleSize val="0"/>
        </c:dLbls>
        <c:gapWidth val="15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000"/>
            </a:pPr>
            <a:endParaRPr lang="en-US"/>
          </a:p>
        </c:txPr>
        <c:crossAx val="-2113994440"/>
        <c:crosses val="autoZero"/>
        <c:auto val="1"/>
        <c:lblAlgn val="ctr"/>
        <c:lblOffset val="100"/>
        <c:noMultiLvlLbl val="0"/>
      </c:catAx>
      <c:valAx>
        <c:axId val="-2113994440"/>
        <c:scaling>
          <c:orientation val="minMax"/>
        </c:scaling>
        <c:delete val="0"/>
        <c:axPos val="l"/>
        <c:numFmt formatCode="General" sourceLinked="1"/>
        <c:majorTickMark val="out"/>
        <c:minorTickMark val="none"/>
        <c:tickLblPos val="nextTo"/>
        <c:txPr>
          <a:bodyPr/>
          <a:lstStyle/>
          <a:p>
            <a:pPr>
              <a:defRPr sz="900"/>
            </a:pPr>
            <a:endParaRPr lang="en-US"/>
          </a:p>
        </c:txPr>
        <c:crossAx val="-2068027336"/>
        <c:crosses val="autoZero"/>
        <c:crossBetween val="between"/>
      </c:valAx>
    </c:plotArea>
    <c:plotVisOnly val="1"/>
    <c:dispBlanksAs val="gap"/>
    <c:showDLblsOverMax val="1"/>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E1012"/>
        </a:solidFill>
        <a:effectLst/>
      </p:bgPr>
    </p:bg>
    <p:spTree>
      <p:nvGrpSpPr>
        <p:cNvPr id="1" name=""/>
        <p:cNvGrpSpPr/>
        <p:nvPr/>
      </p:nvGrpSpPr>
      <p:grpSpPr>
        <a:xfrm>
          <a:off x="0" y="0"/>
          <a:ext cx="0" cy="0"/>
          <a:chOff x="0" y="0"/>
          <a:chExt cx="0" cy="0"/>
        </a:xfrm>
      </p:grpSpPr>
      <p:sp>
        <p:nvSpPr>
          <p:cNvPr id="2" name="Oval 1"/>
          <p:cNvSpPr/>
          <p:nvPr/>
        </p:nvSpPr>
        <p:spPr>
          <a:xfrm>
            <a:off x="4901184" y="658368"/>
            <a:ext cx="2377440" cy="2377440"/>
          </a:xfrm>
          <a:prstGeom prst="ellipse">
            <a:avLst/>
          </a:prstGeom>
          <a:noFill/>
          <a:ln w="27940">
            <a:solidFill>
              <a:srgbClr val="B887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035040" y="566928"/>
            <a:ext cx="118872" cy="260604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5440680" y="960120"/>
            <a:ext cx="1307592" cy="9144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5971032" y="393192"/>
            <a:ext cx="246888" cy="246888"/>
          </a:xfrm>
          <a:prstGeom prst="ellipse">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3429000"/>
            <a:ext cx="10332720" cy="658368"/>
          </a:xfrm>
          <a:prstGeom prst="rect">
            <a:avLst/>
          </a:prstGeom>
          <a:noFill/>
        </p:spPr>
        <p:txBody>
          <a:bodyPr wrap="square" anchor="t">
            <a:spAutoFit/>
          </a:bodyPr>
          <a:lstStyle/>
          <a:p>
            <a:pPr algn="ctr"/>
            <a:r>
              <a:rPr sz="3500" b="1">
                <a:solidFill>
                  <a:srgbClr val="FFFFFF"/>
                </a:solidFill>
                <a:latin typeface="Aptos"/>
              </a:rPr>
              <a:t>EXCALIBUR</a:t>
            </a:r>
          </a:p>
        </p:txBody>
      </p:sp>
      <p:sp>
        <p:nvSpPr>
          <p:cNvPr id="7" name="TextBox 6"/>
          <p:cNvSpPr txBox="1"/>
          <p:nvPr/>
        </p:nvSpPr>
        <p:spPr>
          <a:xfrm>
            <a:off x="914400" y="4096512"/>
            <a:ext cx="10332720" cy="411480"/>
          </a:xfrm>
          <a:prstGeom prst="rect">
            <a:avLst/>
          </a:prstGeom>
          <a:noFill/>
        </p:spPr>
        <p:txBody>
          <a:bodyPr wrap="square" anchor="t">
            <a:spAutoFit/>
          </a:bodyPr>
          <a:lstStyle/>
          <a:p>
            <a:pPr algn="ctr"/>
            <a:r>
              <a:rPr sz="1700" b="0">
                <a:solidFill>
                  <a:srgbClr val="DAB15F"/>
                </a:solidFill>
                <a:latin typeface="Aptos"/>
              </a:rPr>
              <a:t>K N I G H T S</a:t>
            </a:r>
          </a:p>
        </p:txBody>
      </p:sp>
      <p:sp>
        <p:nvSpPr>
          <p:cNvPr id="8" name="TextBox 7"/>
          <p:cNvSpPr txBox="1"/>
          <p:nvPr/>
        </p:nvSpPr>
        <p:spPr>
          <a:xfrm>
            <a:off x="914400" y="4864608"/>
            <a:ext cx="10332720" cy="365760"/>
          </a:xfrm>
          <a:prstGeom prst="rect">
            <a:avLst/>
          </a:prstGeom>
          <a:noFill/>
        </p:spPr>
        <p:txBody>
          <a:bodyPr wrap="square" anchor="t">
            <a:spAutoFit/>
          </a:bodyPr>
          <a:lstStyle/>
          <a:p>
            <a:pPr algn="ctr"/>
            <a:r>
              <a:rPr sz="1200" b="1">
                <a:solidFill>
                  <a:srgbClr val="E2E2DE"/>
                </a:solidFill>
                <a:latin typeface="Aptos"/>
              </a:rPr>
              <a:t>HOSPITALITY &amp; SENIOR LIVING INVESTMENT PLATFORM</a:t>
            </a:r>
          </a:p>
        </p:txBody>
      </p:sp>
      <p:sp>
        <p:nvSpPr>
          <p:cNvPr id="9" name="TextBox 8"/>
          <p:cNvSpPr txBox="1"/>
          <p:nvPr/>
        </p:nvSpPr>
        <p:spPr>
          <a:xfrm>
            <a:off x="1188720" y="5376672"/>
            <a:ext cx="9784080" cy="411480"/>
          </a:xfrm>
          <a:prstGeom prst="rect">
            <a:avLst/>
          </a:prstGeom>
          <a:noFill/>
        </p:spPr>
        <p:txBody>
          <a:bodyPr wrap="square" anchor="t">
            <a:spAutoFit/>
          </a:bodyPr>
          <a:lstStyle/>
          <a:p>
            <a:pPr algn="ctr"/>
            <a:r>
              <a:rPr sz="1400" b="0">
                <a:solidFill>
                  <a:srgbClr val="FFFFFF"/>
                </a:solidFill>
                <a:latin typeface="Aptos"/>
              </a:rPr>
              <a:t>Transforming Real Estate. Elevating Operations. Creating Value.</a:t>
            </a:r>
          </a:p>
        </p:txBody>
      </p:sp>
      <p:sp>
        <p:nvSpPr>
          <p:cNvPr id="10" name="TextBox 9"/>
          <p:cNvSpPr txBox="1"/>
          <p:nvPr/>
        </p:nvSpPr>
        <p:spPr>
          <a:xfrm>
            <a:off x="914400" y="6199632"/>
            <a:ext cx="10332720" cy="228600"/>
          </a:xfrm>
          <a:prstGeom prst="rect">
            <a:avLst/>
          </a:prstGeom>
          <a:noFill/>
        </p:spPr>
        <p:txBody>
          <a:bodyPr wrap="square" anchor="t">
            <a:spAutoFit/>
          </a:bodyPr>
          <a:lstStyle/>
          <a:p>
            <a:pPr algn="ctr"/>
            <a:r>
              <a:rPr sz="800" b="1">
                <a:solidFill>
                  <a:srgbClr val="686D73"/>
                </a:solidFill>
                <a:latin typeface="Aptos"/>
              </a:rPr>
              <a:t>CONFIDENTIAL  |  INVESTOR PRESENTATION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789920" cy="594360"/>
          </a:xfrm>
          <a:prstGeom prst="rect">
            <a:avLst/>
          </a:prstGeom>
          <a:noFill/>
        </p:spPr>
        <p:txBody>
          <a:bodyPr wrap="square" anchor="t">
            <a:spAutoFit/>
          </a:bodyPr>
          <a:lstStyle/>
          <a:p>
            <a:pPr algn="l"/>
            <a:r>
              <a:rPr sz="2600" b="1">
                <a:solidFill>
                  <a:srgbClr val="0E1012"/>
                </a:solidFill>
                <a:latin typeface="Aptos"/>
              </a:rPr>
              <a:t>EXECUTIVE SUMMARY</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98480" cy="502920"/>
          </a:xfrm>
          <a:prstGeom prst="rect">
            <a:avLst/>
          </a:prstGeom>
          <a:noFill/>
        </p:spPr>
        <p:txBody>
          <a:bodyPr wrap="square" anchor="t">
            <a:spAutoFit/>
          </a:bodyPr>
          <a:lstStyle/>
          <a:p>
            <a:pPr algn="l"/>
            <a:r>
              <a:rPr sz="1200" b="0">
                <a:solidFill>
                  <a:srgbClr val="686D73"/>
                </a:solidFill>
                <a:latin typeface="Aptos"/>
              </a:rPr>
              <a:t>A private investment and operating platform built around real-estate-backed value creation.</a:t>
            </a:r>
          </a:p>
        </p:txBody>
      </p:sp>
      <p:sp>
        <p:nvSpPr>
          <p:cNvPr id="5" name="TextBox 4"/>
          <p:cNvSpPr txBox="1"/>
          <p:nvPr/>
        </p:nvSpPr>
        <p:spPr>
          <a:xfrm>
            <a:off x="11064240" y="566928"/>
            <a:ext cx="457200" cy="274320"/>
          </a:xfrm>
          <a:prstGeom prst="rect">
            <a:avLst/>
          </a:prstGeom>
          <a:noFill/>
        </p:spPr>
        <p:txBody>
          <a:bodyPr wrap="square" anchor="t">
            <a:spAutoFit/>
          </a:bodyPr>
          <a:lstStyle/>
          <a:p>
            <a:pPr algn="r"/>
            <a:r>
              <a:rPr sz="900" b="1">
                <a:solidFill>
                  <a:srgbClr val="B88737"/>
                </a:solidFill>
                <a:latin typeface="Aptos"/>
              </a:rPr>
              <a:t>02</a:t>
            </a:r>
          </a:p>
        </p:txBody>
      </p:sp>
      <p:sp>
        <p:nvSpPr>
          <p:cNvPr id="6" name="Rounded Rectangle 5"/>
          <p:cNvSpPr/>
          <p:nvPr/>
        </p:nvSpPr>
        <p:spPr>
          <a:xfrm>
            <a:off x="685800" y="1874519"/>
            <a:ext cx="3520440" cy="361188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14400" y="2075688"/>
            <a:ext cx="3063240" cy="320040"/>
          </a:xfrm>
          <a:prstGeom prst="rect">
            <a:avLst/>
          </a:prstGeom>
          <a:noFill/>
        </p:spPr>
        <p:txBody>
          <a:bodyPr wrap="square" anchor="t">
            <a:spAutoFit/>
          </a:bodyPr>
          <a:lstStyle/>
          <a:p>
            <a:pPr algn="l"/>
            <a:r>
              <a:rPr sz="1400" b="1">
                <a:solidFill>
                  <a:srgbClr val="0E1012"/>
                </a:solidFill>
                <a:latin typeface="Aptos"/>
              </a:rPr>
              <a:t>BOUTIQUE HOTELS</a:t>
            </a:r>
          </a:p>
        </p:txBody>
      </p:sp>
      <p:sp>
        <p:nvSpPr>
          <p:cNvPr id="8" name="TextBox 7"/>
          <p:cNvSpPr txBox="1"/>
          <p:nvPr/>
        </p:nvSpPr>
        <p:spPr>
          <a:xfrm>
            <a:off x="914400" y="2496312"/>
            <a:ext cx="3063240" cy="2834640"/>
          </a:xfrm>
          <a:prstGeom prst="rect">
            <a:avLst/>
          </a:prstGeom>
          <a:noFill/>
        </p:spPr>
        <p:txBody>
          <a:bodyPr wrap="square" anchor="t">
            <a:spAutoFit/>
          </a:bodyPr>
          <a:lstStyle/>
          <a:p>
            <a:pPr algn="l"/>
            <a:r>
              <a:rPr sz="1050" b="0">
                <a:solidFill>
                  <a:srgbClr val="686D73"/>
                </a:solidFill>
                <a:latin typeface="Aptos"/>
              </a:rPr>
              <a:t>Acquire well-located, underperforming boutique and lifestyle hotels. Reposition through stronger branding, renovation, revenue management, guest experience and best-in-class third-party operators.</a:t>
            </a:r>
          </a:p>
        </p:txBody>
      </p:sp>
      <p:sp>
        <p:nvSpPr>
          <p:cNvPr id="9" name="Rectangle 8"/>
          <p:cNvSpPr/>
          <p:nvPr/>
        </p:nvSpPr>
        <p:spPr>
          <a:xfrm>
            <a:off x="685800" y="1874519"/>
            <a:ext cx="54864" cy="361188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4343400" y="1874519"/>
            <a:ext cx="3520440" cy="361188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72000" y="2075688"/>
            <a:ext cx="3063240" cy="320040"/>
          </a:xfrm>
          <a:prstGeom prst="rect">
            <a:avLst/>
          </a:prstGeom>
          <a:noFill/>
        </p:spPr>
        <p:txBody>
          <a:bodyPr wrap="square" anchor="t">
            <a:spAutoFit/>
          </a:bodyPr>
          <a:lstStyle/>
          <a:p>
            <a:pPr algn="l"/>
            <a:r>
              <a:rPr sz="1400" b="1">
                <a:solidFill>
                  <a:srgbClr val="0E1012"/>
                </a:solidFill>
                <a:latin typeface="Aptos"/>
              </a:rPr>
              <a:t>SENIOR LIVING CONVERSIONS</a:t>
            </a:r>
          </a:p>
        </p:txBody>
      </p:sp>
      <p:sp>
        <p:nvSpPr>
          <p:cNvPr id="12" name="TextBox 11"/>
          <p:cNvSpPr txBox="1"/>
          <p:nvPr/>
        </p:nvSpPr>
        <p:spPr>
          <a:xfrm>
            <a:off x="4572000" y="2496312"/>
            <a:ext cx="3063240" cy="2834640"/>
          </a:xfrm>
          <a:prstGeom prst="rect">
            <a:avLst/>
          </a:prstGeom>
          <a:noFill/>
        </p:spPr>
        <p:txBody>
          <a:bodyPr wrap="square" anchor="t">
            <a:spAutoFit/>
          </a:bodyPr>
          <a:lstStyle/>
          <a:p>
            <a:pPr algn="l"/>
            <a:r>
              <a:rPr sz="1050" b="0">
                <a:solidFill>
                  <a:srgbClr val="686D73"/>
                </a:solidFill>
                <a:latin typeface="Aptos"/>
              </a:rPr>
              <a:t>Acquire distressed or strategically suitable hotels where conversion to assisted living or other senior housing can create a superior long-term use, subject to feasibility, licensing and market demand.</a:t>
            </a:r>
          </a:p>
        </p:txBody>
      </p:sp>
      <p:sp>
        <p:nvSpPr>
          <p:cNvPr id="13" name="Rectangle 12"/>
          <p:cNvSpPr/>
          <p:nvPr/>
        </p:nvSpPr>
        <p:spPr>
          <a:xfrm>
            <a:off x="4343400" y="1874519"/>
            <a:ext cx="54864" cy="3611880"/>
          </a:xfrm>
          <a:prstGeom prst="rect">
            <a:avLst/>
          </a:prstGeom>
          <a:solidFill>
            <a:srgbClr val="1843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8001000" y="1874519"/>
            <a:ext cx="3520440" cy="361188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229600" y="2075688"/>
            <a:ext cx="3063240" cy="320040"/>
          </a:xfrm>
          <a:prstGeom prst="rect">
            <a:avLst/>
          </a:prstGeom>
          <a:noFill/>
        </p:spPr>
        <p:txBody>
          <a:bodyPr wrap="square" anchor="t">
            <a:spAutoFit/>
          </a:bodyPr>
          <a:lstStyle/>
          <a:p>
            <a:pPr algn="l"/>
            <a:r>
              <a:rPr sz="1400" b="1">
                <a:solidFill>
                  <a:srgbClr val="0E1012"/>
                </a:solidFill>
                <a:latin typeface="Aptos"/>
              </a:rPr>
              <a:t>MEMBER INVESTMENT NETWORK</a:t>
            </a:r>
          </a:p>
        </p:txBody>
      </p:sp>
      <p:sp>
        <p:nvSpPr>
          <p:cNvPr id="16" name="TextBox 15"/>
          <p:cNvSpPr txBox="1"/>
          <p:nvPr/>
        </p:nvSpPr>
        <p:spPr>
          <a:xfrm>
            <a:off x="8229600" y="2496312"/>
            <a:ext cx="3063240" cy="2834640"/>
          </a:xfrm>
          <a:prstGeom prst="rect">
            <a:avLst/>
          </a:prstGeom>
          <a:noFill/>
        </p:spPr>
        <p:txBody>
          <a:bodyPr wrap="square" anchor="t">
            <a:spAutoFit/>
          </a:bodyPr>
          <a:lstStyle/>
          <a:p>
            <a:pPr algn="l"/>
            <a:r>
              <a:rPr sz="1050" b="0">
                <a:solidFill>
                  <a:srgbClr val="686D73"/>
                </a:solidFill>
                <a:latin typeface="Aptos"/>
              </a:rPr>
              <a:t>Bring together qualified investors, executives and strategic partners who contribute capital, relationships, expertise, deal flow and operating capabilities to property-specific opportunities.</a:t>
            </a:r>
          </a:p>
        </p:txBody>
      </p:sp>
      <p:sp>
        <p:nvSpPr>
          <p:cNvPr id="17" name="Rectangle 16"/>
          <p:cNvSpPr/>
          <p:nvPr/>
        </p:nvSpPr>
        <p:spPr>
          <a:xfrm>
            <a:off x="8001000" y="1874519"/>
            <a:ext cx="54864" cy="3611880"/>
          </a:xfrm>
          <a:prstGeom prst="rect">
            <a:avLst/>
          </a:prstGeom>
          <a:solidFill>
            <a:srgbClr val="1426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77240" y="5715000"/>
            <a:ext cx="10698480" cy="457200"/>
          </a:xfrm>
          <a:prstGeom prst="rect">
            <a:avLst/>
          </a:prstGeom>
          <a:noFill/>
        </p:spPr>
        <p:txBody>
          <a:bodyPr wrap="square" anchor="t">
            <a:spAutoFit/>
          </a:bodyPr>
          <a:lstStyle/>
          <a:p>
            <a:pPr algn="ctr"/>
            <a:r>
              <a:rPr sz="1700" b="1">
                <a:solidFill>
                  <a:srgbClr val="0E1012"/>
                </a:solidFill>
                <a:latin typeface="Aptos"/>
              </a:rPr>
              <a:t>Acquire intelligently. Operate exceptionally. Reposition strategically. Create lasting value.</a:t>
            </a:r>
          </a:p>
        </p:txBody>
      </p:sp>
      <p:sp>
        <p:nvSpPr>
          <p:cNvPr id="19" name="TextBox 18"/>
          <p:cNvSpPr txBox="1"/>
          <p:nvPr/>
        </p:nvSpPr>
        <p:spPr>
          <a:xfrm>
            <a:off x="685800" y="6473952"/>
            <a:ext cx="7772400" cy="164592"/>
          </a:xfrm>
          <a:prstGeom prst="rect">
            <a:avLst/>
          </a:prstGeom>
          <a:noFill/>
        </p:spPr>
        <p:txBody>
          <a:bodyPr wrap="square" anchor="t">
            <a:spAutoFit/>
          </a:bodyPr>
          <a:lstStyle/>
          <a:p>
            <a:pPr algn="l"/>
            <a:r>
              <a:rPr sz="750" b="0">
                <a:solidFill>
                  <a:srgbClr val="878787"/>
                </a:solidFill>
                <a:latin typeface="Aptos"/>
              </a:rPr>
              <a:t>EXCALIBUR KNIGHTS  |  CONFIDENTIAL INVESTOR PRESENTATION</a:t>
            </a:r>
          </a:p>
        </p:txBody>
      </p:sp>
      <p:sp>
        <p:nvSpPr>
          <p:cNvPr id="20" name="TextBox 19"/>
          <p:cNvSpPr txBox="1"/>
          <p:nvPr/>
        </p:nvSpPr>
        <p:spPr>
          <a:xfrm>
            <a:off x="9418320" y="6473952"/>
            <a:ext cx="2057400" cy="164592"/>
          </a:xfrm>
          <a:prstGeom prst="rect">
            <a:avLst/>
          </a:prstGeom>
          <a:noFill/>
        </p:spPr>
        <p:txBody>
          <a:bodyPr wrap="square" anchor="t">
            <a:spAutoFit/>
          </a:bodyPr>
          <a:lstStyle/>
          <a:p>
            <a:pPr algn="r"/>
            <a:r>
              <a:rPr sz="750" b="0">
                <a:solidFill>
                  <a:srgbClr val="878787"/>
                </a:solidFill>
                <a:latin typeface="Aptos"/>
              </a:rPr>
              <a:t>For discussion purposes only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E1012"/>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789920" cy="594360"/>
          </a:xfrm>
          <a:prstGeom prst="rect">
            <a:avLst/>
          </a:prstGeom>
          <a:noFill/>
        </p:spPr>
        <p:txBody>
          <a:bodyPr wrap="square" anchor="t">
            <a:spAutoFit/>
          </a:bodyPr>
          <a:lstStyle/>
          <a:p>
            <a:pPr algn="l"/>
            <a:r>
              <a:rPr sz="2600" b="1">
                <a:solidFill>
                  <a:srgbClr val="FFFFFF"/>
                </a:solidFill>
                <a:latin typeface="Aptos"/>
              </a:rPr>
              <a:t>INVESTMENT THESIS</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98480" cy="502920"/>
          </a:xfrm>
          <a:prstGeom prst="rect">
            <a:avLst/>
          </a:prstGeom>
          <a:noFill/>
        </p:spPr>
        <p:txBody>
          <a:bodyPr wrap="square" anchor="t">
            <a:spAutoFit/>
          </a:bodyPr>
          <a:lstStyle/>
          <a:p>
            <a:pPr algn="l"/>
            <a:r>
              <a:rPr sz="1200" b="0">
                <a:solidFill>
                  <a:srgbClr val="E2E2DE"/>
                </a:solidFill>
                <a:latin typeface="Aptos"/>
              </a:rPr>
              <a:t>Excalibur Knights targets situations where execution—not market appreciation alone—can drive returns.</a:t>
            </a:r>
          </a:p>
        </p:txBody>
      </p:sp>
      <p:sp>
        <p:nvSpPr>
          <p:cNvPr id="5" name="TextBox 4"/>
          <p:cNvSpPr txBox="1"/>
          <p:nvPr/>
        </p:nvSpPr>
        <p:spPr>
          <a:xfrm>
            <a:off x="11064240" y="566928"/>
            <a:ext cx="457200" cy="274320"/>
          </a:xfrm>
          <a:prstGeom prst="rect">
            <a:avLst/>
          </a:prstGeom>
          <a:noFill/>
        </p:spPr>
        <p:txBody>
          <a:bodyPr wrap="square" anchor="t">
            <a:spAutoFit/>
          </a:bodyPr>
          <a:lstStyle/>
          <a:p>
            <a:pPr algn="r"/>
            <a:r>
              <a:rPr sz="900" b="1">
                <a:solidFill>
                  <a:srgbClr val="B88737"/>
                </a:solidFill>
                <a:latin typeface="Aptos"/>
              </a:rPr>
              <a:t>03</a:t>
            </a:r>
          </a:p>
        </p:txBody>
      </p:sp>
      <p:sp>
        <p:nvSpPr>
          <p:cNvPr id="6" name="TextBox 5"/>
          <p:cNvSpPr txBox="1"/>
          <p:nvPr/>
        </p:nvSpPr>
        <p:spPr>
          <a:xfrm>
            <a:off x="731520" y="1874519"/>
            <a:ext cx="2286000" cy="502920"/>
          </a:xfrm>
          <a:prstGeom prst="rect">
            <a:avLst/>
          </a:prstGeom>
          <a:noFill/>
        </p:spPr>
        <p:txBody>
          <a:bodyPr wrap="square" anchor="t">
            <a:spAutoFit/>
          </a:bodyPr>
          <a:lstStyle/>
          <a:p>
            <a:pPr algn="ctr"/>
            <a:r>
              <a:rPr sz="2800" b="1">
                <a:solidFill>
                  <a:srgbClr val="DAB15F"/>
                </a:solidFill>
                <a:latin typeface="Aptos"/>
              </a:rPr>
              <a:t>01</a:t>
            </a:r>
          </a:p>
        </p:txBody>
      </p:sp>
      <p:sp>
        <p:nvSpPr>
          <p:cNvPr id="7" name="TextBox 6"/>
          <p:cNvSpPr txBox="1"/>
          <p:nvPr/>
        </p:nvSpPr>
        <p:spPr>
          <a:xfrm>
            <a:off x="731520" y="2404872"/>
            <a:ext cx="2286000" cy="320040"/>
          </a:xfrm>
          <a:prstGeom prst="rect">
            <a:avLst/>
          </a:prstGeom>
          <a:noFill/>
        </p:spPr>
        <p:txBody>
          <a:bodyPr wrap="square" anchor="t">
            <a:spAutoFit/>
          </a:bodyPr>
          <a:lstStyle/>
          <a:p>
            <a:pPr algn="ctr"/>
            <a:r>
              <a:rPr sz="900" b="1">
                <a:solidFill>
                  <a:srgbClr val="E2E2DE"/>
                </a:solidFill>
                <a:latin typeface="Aptos"/>
              </a:rPr>
              <a:t>BUY WITH A CLEAR BASIS</a:t>
            </a:r>
          </a:p>
        </p:txBody>
      </p:sp>
      <p:sp>
        <p:nvSpPr>
          <p:cNvPr id="8" name="TextBox 7"/>
          <p:cNvSpPr txBox="1"/>
          <p:nvPr/>
        </p:nvSpPr>
        <p:spPr>
          <a:xfrm>
            <a:off x="3063240" y="1874519"/>
            <a:ext cx="2286000" cy="502920"/>
          </a:xfrm>
          <a:prstGeom prst="rect">
            <a:avLst/>
          </a:prstGeom>
          <a:noFill/>
        </p:spPr>
        <p:txBody>
          <a:bodyPr wrap="square" anchor="t">
            <a:spAutoFit/>
          </a:bodyPr>
          <a:lstStyle/>
          <a:p>
            <a:pPr algn="ctr"/>
            <a:r>
              <a:rPr sz="2800" b="1">
                <a:solidFill>
                  <a:srgbClr val="DAB15F"/>
                </a:solidFill>
                <a:latin typeface="Aptos"/>
              </a:rPr>
              <a:t>02</a:t>
            </a:r>
          </a:p>
        </p:txBody>
      </p:sp>
      <p:sp>
        <p:nvSpPr>
          <p:cNvPr id="9" name="TextBox 8"/>
          <p:cNvSpPr txBox="1"/>
          <p:nvPr/>
        </p:nvSpPr>
        <p:spPr>
          <a:xfrm>
            <a:off x="3063240" y="2404872"/>
            <a:ext cx="2286000" cy="320040"/>
          </a:xfrm>
          <a:prstGeom prst="rect">
            <a:avLst/>
          </a:prstGeom>
          <a:noFill/>
        </p:spPr>
        <p:txBody>
          <a:bodyPr wrap="square" anchor="t">
            <a:spAutoFit/>
          </a:bodyPr>
          <a:lstStyle/>
          <a:p>
            <a:pPr algn="ctr"/>
            <a:r>
              <a:rPr sz="900" b="1">
                <a:solidFill>
                  <a:srgbClr val="E2E2DE"/>
                </a:solidFill>
                <a:latin typeface="Aptos"/>
              </a:rPr>
              <a:t>CREATE OPERATIONAL UPSIDE</a:t>
            </a:r>
          </a:p>
        </p:txBody>
      </p:sp>
      <p:sp>
        <p:nvSpPr>
          <p:cNvPr id="10" name="TextBox 9"/>
          <p:cNvSpPr txBox="1"/>
          <p:nvPr/>
        </p:nvSpPr>
        <p:spPr>
          <a:xfrm>
            <a:off x="5394960" y="1874519"/>
            <a:ext cx="2286000" cy="502920"/>
          </a:xfrm>
          <a:prstGeom prst="rect">
            <a:avLst/>
          </a:prstGeom>
          <a:noFill/>
        </p:spPr>
        <p:txBody>
          <a:bodyPr wrap="square" anchor="t">
            <a:spAutoFit/>
          </a:bodyPr>
          <a:lstStyle/>
          <a:p>
            <a:pPr algn="ctr"/>
            <a:r>
              <a:rPr sz="2800" b="1">
                <a:solidFill>
                  <a:srgbClr val="DAB15F"/>
                </a:solidFill>
                <a:latin typeface="Aptos"/>
              </a:rPr>
              <a:t>03</a:t>
            </a:r>
          </a:p>
        </p:txBody>
      </p:sp>
      <p:sp>
        <p:nvSpPr>
          <p:cNvPr id="11" name="TextBox 10"/>
          <p:cNvSpPr txBox="1"/>
          <p:nvPr/>
        </p:nvSpPr>
        <p:spPr>
          <a:xfrm>
            <a:off x="5394960" y="2404872"/>
            <a:ext cx="2286000" cy="320040"/>
          </a:xfrm>
          <a:prstGeom prst="rect">
            <a:avLst/>
          </a:prstGeom>
          <a:noFill/>
        </p:spPr>
        <p:txBody>
          <a:bodyPr wrap="square" anchor="t">
            <a:spAutoFit/>
          </a:bodyPr>
          <a:lstStyle/>
          <a:p>
            <a:pPr algn="ctr"/>
            <a:r>
              <a:rPr sz="900" b="1">
                <a:solidFill>
                  <a:srgbClr val="E2E2DE"/>
                </a:solidFill>
                <a:latin typeface="Aptos"/>
              </a:rPr>
              <a:t>GROW PROPERTY-LEVEL NOI</a:t>
            </a:r>
          </a:p>
        </p:txBody>
      </p:sp>
      <p:sp>
        <p:nvSpPr>
          <p:cNvPr id="12" name="TextBox 11"/>
          <p:cNvSpPr txBox="1"/>
          <p:nvPr/>
        </p:nvSpPr>
        <p:spPr>
          <a:xfrm>
            <a:off x="7726679" y="1874519"/>
            <a:ext cx="2286000" cy="502920"/>
          </a:xfrm>
          <a:prstGeom prst="rect">
            <a:avLst/>
          </a:prstGeom>
          <a:noFill/>
        </p:spPr>
        <p:txBody>
          <a:bodyPr wrap="square" anchor="t">
            <a:spAutoFit/>
          </a:bodyPr>
          <a:lstStyle/>
          <a:p>
            <a:pPr algn="ctr"/>
            <a:r>
              <a:rPr sz="2800" b="1">
                <a:solidFill>
                  <a:srgbClr val="DAB15F"/>
                </a:solidFill>
                <a:latin typeface="Aptos"/>
              </a:rPr>
              <a:t>04</a:t>
            </a:r>
          </a:p>
        </p:txBody>
      </p:sp>
      <p:sp>
        <p:nvSpPr>
          <p:cNvPr id="13" name="TextBox 12"/>
          <p:cNvSpPr txBox="1"/>
          <p:nvPr/>
        </p:nvSpPr>
        <p:spPr>
          <a:xfrm>
            <a:off x="7726679" y="2404872"/>
            <a:ext cx="2286000" cy="320040"/>
          </a:xfrm>
          <a:prstGeom prst="rect">
            <a:avLst/>
          </a:prstGeom>
          <a:noFill/>
        </p:spPr>
        <p:txBody>
          <a:bodyPr wrap="square" anchor="t">
            <a:spAutoFit/>
          </a:bodyPr>
          <a:lstStyle/>
          <a:p>
            <a:pPr algn="ctr"/>
            <a:r>
              <a:rPr sz="900" b="1">
                <a:solidFill>
                  <a:srgbClr val="E2E2DE"/>
                </a:solidFill>
                <a:latin typeface="Aptos"/>
              </a:rPr>
              <a:t>STABILIZE &amp; DE-RISK</a:t>
            </a:r>
          </a:p>
        </p:txBody>
      </p:sp>
      <p:sp>
        <p:nvSpPr>
          <p:cNvPr id="14" name="TextBox 13"/>
          <p:cNvSpPr txBox="1"/>
          <p:nvPr/>
        </p:nvSpPr>
        <p:spPr>
          <a:xfrm>
            <a:off x="10058400" y="1874519"/>
            <a:ext cx="1371600" cy="502920"/>
          </a:xfrm>
          <a:prstGeom prst="rect">
            <a:avLst/>
          </a:prstGeom>
          <a:noFill/>
        </p:spPr>
        <p:txBody>
          <a:bodyPr wrap="square" anchor="t">
            <a:spAutoFit/>
          </a:bodyPr>
          <a:lstStyle/>
          <a:p>
            <a:pPr algn="ctr"/>
            <a:r>
              <a:rPr sz="2800" b="1">
                <a:solidFill>
                  <a:srgbClr val="DAB15F"/>
                </a:solidFill>
                <a:latin typeface="Aptos"/>
              </a:rPr>
              <a:t>05</a:t>
            </a:r>
          </a:p>
        </p:txBody>
      </p:sp>
      <p:sp>
        <p:nvSpPr>
          <p:cNvPr id="15" name="TextBox 14"/>
          <p:cNvSpPr txBox="1"/>
          <p:nvPr/>
        </p:nvSpPr>
        <p:spPr>
          <a:xfrm>
            <a:off x="10058400" y="2404872"/>
            <a:ext cx="1371600" cy="320040"/>
          </a:xfrm>
          <a:prstGeom prst="rect">
            <a:avLst/>
          </a:prstGeom>
          <a:noFill/>
        </p:spPr>
        <p:txBody>
          <a:bodyPr wrap="square" anchor="t">
            <a:spAutoFit/>
          </a:bodyPr>
          <a:lstStyle/>
          <a:p>
            <a:pPr algn="ctr"/>
            <a:r>
              <a:rPr sz="900" b="1">
                <a:solidFill>
                  <a:srgbClr val="E2E2DE"/>
                </a:solidFill>
                <a:latin typeface="Aptos"/>
              </a:rPr>
              <a:t>REFINANCE OR EXIT</a:t>
            </a:r>
          </a:p>
        </p:txBody>
      </p:sp>
      <p:sp>
        <p:nvSpPr>
          <p:cNvPr id="16" name="TextBox 15"/>
          <p:cNvSpPr txBox="1"/>
          <p:nvPr/>
        </p:nvSpPr>
        <p:spPr>
          <a:xfrm>
            <a:off x="1051560" y="3154680"/>
            <a:ext cx="10058400" cy="2148840"/>
          </a:xfrm>
          <a:prstGeom prst="rect">
            <a:avLst/>
          </a:prstGeom>
          <a:noFill/>
        </p:spPr>
        <p:txBody>
          <a:bodyPr wrap="square">
            <a:spAutoFit/>
          </a:bodyPr>
          <a:lstStyle/>
          <a:p>
            <a:pPr>
              <a:spcAft>
                <a:spcPts val="800"/>
              </a:spcAft>
              <a:defRPr sz="1500">
                <a:solidFill>
                  <a:srgbClr val="E2E2DE"/>
                </a:solidFill>
                <a:latin typeface="Aptos"/>
              </a:defRPr>
            </a:pPr>
            <a:r>
              <a:t>•  Target assets with identifiable operational, branding, capital or management deficiencies.</a:t>
            </a:r>
          </a:p>
          <a:p>
            <a:pPr>
              <a:spcAft>
                <a:spcPts val="800"/>
              </a:spcAft>
              <a:defRPr sz="1500">
                <a:solidFill>
                  <a:srgbClr val="E2E2DE"/>
                </a:solidFill>
                <a:latin typeface="Aptos"/>
              </a:defRPr>
            </a:pPr>
            <a:r>
              <a:t>•  Match each property with specialized hotel or senior-living operating expertise.</a:t>
            </a:r>
          </a:p>
          <a:p>
            <a:pPr>
              <a:spcAft>
                <a:spcPts val="800"/>
              </a:spcAft>
              <a:defRPr sz="1500">
                <a:solidFill>
                  <a:srgbClr val="E2E2DE"/>
                </a:solidFill>
                <a:latin typeface="Aptos"/>
              </a:defRPr>
            </a:pPr>
            <a:r>
              <a:t>•  Use disciplined capital improvements tied to measurable revenue, margin and resident/guest experience goals.</a:t>
            </a:r>
          </a:p>
          <a:p>
            <a:pPr>
              <a:spcAft>
                <a:spcPts val="800"/>
              </a:spcAft>
              <a:defRPr sz="1500">
                <a:solidFill>
                  <a:srgbClr val="E2E2DE"/>
                </a:solidFill>
                <a:latin typeface="Aptos"/>
              </a:defRPr>
            </a:pPr>
            <a:r>
              <a:t>•  Maintain multiple exit paths: hold for cash flow, refinance, recapitalize or sell.</a:t>
            </a:r>
          </a:p>
        </p:txBody>
      </p:sp>
      <p:sp>
        <p:nvSpPr>
          <p:cNvPr id="17" name="TextBox 16"/>
          <p:cNvSpPr txBox="1"/>
          <p:nvPr/>
        </p:nvSpPr>
        <p:spPr>
          <a:xfrm>
            <a:off x="685800" y="6473952"/>
            <a:ext cx="7772400" cy="164592"/>
          </a:xfrm>
          <a:prstGeom prst="rect">
            <a:avLst/>
          </a:prstGeom>
          <a:noFill/>
        </p:spPr>
        <p:txBody>
          <a:bodyPr wrap="square" anchor="t">
            <a:spAutoFit/>
          </a:bodyPr>
          <a:lstStyle/>
          <a:p>
            <a:pPr algn="l"/>
            <a:r>
              <a:rPr sz="750" b="0">
                <a:solidFill>
                  <a:srgbClr val="969696"/>
                </a:solidFill>
                <a:latin typeface="Aptos"/>
              </a:rPr>
              <a:t>EXCALIBUR KNIGHTS  |  CONFIDENTIAL INVESTOR PRESENTATION</a:t>
            </a:r>
          </a:p>
        </p:txBody>
      </p:sp>
      <p:sp>
        <p:nvSpPr>
          <p:cNvPr id="18" name="TextBox 17"/>
          <p:cNvSpPr txBox="1"/>
          <p:nvPr/>
        </p:nvSpPr>
        <p:spPr>
          <a:xfrm>
            <a:off x="9418320" y="6473952"/>
            <a:ext cx="2057400" cy="164592"/>
          </a:xfrm>
          <a:prstGeom prst="rect">
            <a:avLst/>
          </a:prstGeom>
          <a:noFill/>
        </p:spPr>
        <p:txBody>
          <a:bodyPr wrap="square" anchor="t">
            <a:spAutoFit/>
          </a:bodyPr>
          <a:lstStyle/>
          <a:p>
            <a:pPr algn="r"/>
            <a:r>
              <a:rPr sz="750" b="0">
                <a:solidFill>
                  <a:srgbClr val="969696"/>
                </a:solidFill>
                <a:latin typeface="Aptos"/>
              </a:rPr>
              <a:t>For discussion purposes only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789920" cy="594360"/>
          </a:xfrm>
          <a:prstGeom prst="rect">
            <a:avLst/>
          </a:prstGeom>
          <a:noFill/>
        </p:spPr>
        <p:txBody>
          <a:bodyPr wrap="square" anchor="t">
            <a:spAutoFit/>
          </a:bodyPr>
          <a:lstStyle/>
          <a:p>
            <a:pPr algn="l"/>
            <a:r>
              <a:rPr sz="2600" b="1">
                <a:solidFill>
                  <a:srgbClr val="0E1012"/>
                </a:solidFill>
                <a:latin typeface="Aptos"/>
              </a:rPr>
              <a:t>STRATEGY I — BOUTIQUE HOTELS</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98480" cy="502920"/>
          </a:xfrm>
          <a:prstGeom prst="rect">
            <a:avLst/>
          </a:prstGeom>
          <a:noFill/>
        </p:spPr>
        <p:txBody>
          <a:bodyPr wrap="square" anchor="t">
            <a:spAutoFit/>
          </a:bodyPr>
          <a:lstStyle/>
          <a:p>
            <a:pPr algn="l"/>
            <a:r>
              <a:rPr sz="1200" b="0">
                <a:solidFill>
                  <a:srgbClr val="686D73"/>
                </a:solidFill>
                <a:latin typeface="Aptos"/>
              </a:rPr>
              <a:t>Transform overlooked hospitality assets into distinctive, higher-performing properties.</a:t>
            </a:r>
          </a:p>
        </p:txBody>
      </p:sp>
      <p:sp>
        <p:nvSpPr>
          <p:cNvPr id="5" name="TextBox 4"/>
          <p:cNvSpPr txBox="1"/>
          <p:nvPr/>
        </p:nvSpPr>
        <p:spPr>
          <a:xfrm>
            <a:off x="11064240" y="566928"/>
            <a:ext cx="457200" cy="274320"/>
          </a:xfrm>
          <a:prstGeom prst="rect">
            <a:avLst/>
          </a:prstGeom>
          <a:noFill/>
        </p:spPr>
        <p:txBody>
          <a:bodyPr wrap="square" anchor="t">
            <a:spAutoFit/>
          </a:bodyPr>
          <a:lstStyle/>
          <a:p>
            <a:pPr algn="r"/>
            <a:r>
              <a:rPr sz="900" b="1">
                <a:solidFill>
                  <a:srgbClr val="B88737"/>
                </a:solidFill>
                <a:latin typeface="Aptos"/>
              </a:rPr>
              <a:t>04</a:t>
            </a:r>
          </a:p>
        </p:txBody>
      </p:sp>
      <p:sp>
        <p:nvSpPr>
          <p:cNvPr id="6" name="Oval 5"/>
          <p:cNvSpPr/>
          <p:nvPr/>
        </p:nvSpPr>
        <p:spPr>
          <a:xfrm>
            <a:off x="1252728" y="2057400"/>
            <a:ext cx="1005840" cy="1005840"/>
          </a:xfrm>
          <a:prstGeom prst="ellipse">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252728" y="2286000"/>
            <a:ext cx="1005840" cy="320040"/>
          </a:xfrm>
          <a:prstGeom prst="rect">
            <a:avLst/>
          </a:prstGeom>
          <a:noFill/>
        </p:spPr>
        <p:txBody>
          <a:bodyPr wrap="square" anchor="t">
            <a:spAutoFit/>
          </a:bodyPr>
          <a:lstStyle/>
          <a:p>
            <a:pPr algn="ctr"/>
            <a:r>
              <a:rPr sz="1700" b="1">
                <a:solidFill>
                  <a:srgbClr val="FFFFFF"/>
                </a:solidFill>
                <a:latin typeface="Aptos"/>
              </a:rPr>
              <a:t>1</a:t>
            </a:r>
          </a:p>
        </p:txBody>
      </p:sp>
      <p:sp>
        <p:nvSpPr>
          <p:cNvPr id="8" name="TextBox 7"/>
          <p:cNvSpPr txBox="1"/>
          <p:nvPr/>
        </p:nvSpPr>
        <p:spPr>
          <a:xfrm>
            <a:off x="658368" y="3246120"/>
            <a:ext cx="2194560" cy="320040"/>
          </a:xfrm>
          <a:prstGeom prst="rect">
            <a:avLst/>
          </a:prstGeom>
          <a:noFill/>
        </p:spPr>
        <p:txBody>
          <a:bodyPr wrap="square" anchor="t">
            <a:spAutoFit/>
          </a:bodyPr>
          <a:lstStyle/>
          <a:p>
            <a:pPr algn="ctr"/>
            <a:r>
              <a:rPr sz="1100" b="1">
                <a:solidFill>
                  <a:srgbClr val="0E1012"/>
                </a:solidFill>
                <a:latin typeface="Aptos"/>
              </a:rPr>
              <a:t>ACQUIRE</a:t>
            </a:r>
          </a:p>
        </p:txBody>
      </p:sp>
      <p:sp>
        <p:nvSpPr>
          <p:cNvPr id="9" name="TextBox 8"/>
          <p:cNvSpPr txBox="1"/>
          <p:nvPr/>
        </p:nvSpPr>
        <p:spPr>
          <a:xfrm>
            <a:off x="658368" y="3703320"/>
            <a:ext cx="2194560" cy="685800"/>
          </a:xfrm>
          <a:prstGeom prst="rect">
            <a:avLst/>
          </a:prstGeom>
          <a:noFill/>
        </p:spPr>
        <p:txBody>
          <a:bodyPr wrap="square" anchor="t">
            <a:spAutoFit/>
          </a:bodyPr>
          <a:lstStyle/>
          <a:p>
            <a:pPr algn="ctr"/>
            <a:r>
              <a:rPr sz="1050" b="0">
                <a:solidFill>
                  <a:srgbClr val="686D73"/>
                </a:solidFill>
                <a:latin typeface="Aptos"/>
              </a:rPr>
              <a:t>Compelling basis
Strong location</a:t>
            </a:r>
          </a:p>
        </p:txBody>
      </p:sp>
      <p:cxnSp>
        <p:nvCxnSpPr>
          <p:cNvPr id="10" name="Connector 9"/>
          <p:cNvCxnSpPr/>
          <p:nvPr/>
        </p:nvCxnSpPr>
        <p:spPr>
          <a:xfrm>
            <a:off x="2286000" y="2560320"/>
            <a:ext cx="704087" cy="0"/>
          </a:xfrm>
          <a:prstGeom prst="line">
            <a:avLst/>
          </a:prstGeom>
          <a:ln w="19050">
            <a:solidFill>
              <a:srgbClr val="B88737"/>
            </a:solidFill>
          </a:ln>
        </p:spPr>
        <p:style>
          <a:lnRef idx="2">
            <a:schemeClr val="accent1"/>
          </a:lnRef>
          <a:fillRef idx="0">
            <a:schemeClr val="accent1"/>
          </a:fillRef>
          <a:effectRef idx="1">
            <a:schemeClr val="accent1"/>
          </a:effectRef>
          <a:fontRef idx="minor">
            <a:schemeClr val="tx1"/>
          </a:fontRef>
        </p:style>
      </p:cxnSp>
      <p:sp>
        <p:nvSpPr>
          <p:cNvPr id="11" name="Oval 10"/>
          <p:cNvSpPr/>
          <p:nvPr/>
        </p:nvSpPr>
        <p:spPr>
          <a:xfrm>
            <a:off x="3538727" y="2057400"/>
            <a:ext cx="1005840" cy="1005840"/>
          </a:xfrm>
          <a:prstGeom prst="ellipse">
            <a:avLst/>
          </a:prstGeom>
          <a:solidFill>
            <a:srgbClr val="23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538727" y="2286000"/>
            <a:ext cx="1005840" cy="320040"/>
          </a:xfrm>
          <a:prstGeom prst="rect">
            <a:avLst/>
          </a:prstGeom>
          <a:noFill/>
        </p:spPr>
        <p:txBody>
          <a:bodyPr wrap="square" anchor="t">
            <a:spAutoFit/>
          </a:bodyPr>
          <a:lstStyle/>
          <a:p>
            <a:pPr algn="ctr"/>
            <a:r>
              <a:rPr sz="1700" b="1">
                <a:solidFill>
                  <a:srgbClr val="FFFFFF"/>
                </a:solidFill>
                <a:latin typeface="Aptos"/>
              </a:rPr>
              <a:t>2</a:t>
            </a:r>
          </a:p>
        </p:txBody>
      </p:sp>
      <p:sp>
        <p:nvSpPr>
          <p:cNvPr id="13" name="TextBox 12"/>
          <p:cNvSpPr txBox="1"/>
          <p:nvPr/>
        </p:nvSpPr>
        <p:spPr>
          <a:xfrm>
            <a:off x="2944368" y="3246120"/>
            <a:ext cx="2194560" cy="320040"/>
          </a:xfrm>
          <a:prstGeom prst="rect">
            <a:avLst/>
          </a:prstGeom>
          <a:noFill/>
        </p:spPr>
        <p:txBody>
          <a:bodyPr wrap="square" anchor="t">
            <a:spAutoFit/>
          </a:bodyPr>
          <a:lstStyle/>
          <a:p>
            <a:pPr algn="ctr"/>
            <a:r>
              <a:rPr sz="1100" b="1">
                <a:solidFill>
                  <a:srgbClr val="0E1012"/>
                </a:solidFill>
                <a:latin typeface="Aptos"/>
              </a:rPr>
              <a:t>REPOSITION</a:t>
            </a:r>
          </a:p>
        </p:txBody>
      </p:sp>
      <p:sp>
        <p:nvSpPr>
          <p:cNvPr id="14" name="TextBox 13"/>
          <p:cNvSpPr txBox="1"/>
          <p:nvPr/>
        </p:nvSpPr>
        <p:spPr>
          <a:xfrm>
            <a:off x="2944368" y="3703320"/>
            <a:ext cx="2194560" cy="685800"/>
          </a:xfrm>
          <a:prstGeom prst="rect">
            <a:avLst/>
          </a:prstGeom>
          <a:noFill/>
        </p:spPr>
        <p:txBody>
          <a:bodyPr wrap="square" anchor="t">
            <a:spAutoFit/>
          </a:bodyPr>
          <a:lstStyle/>
          <a:p>
            <a:pPr algn="ctr"/>
            <a:r>
              <a:rPr sz="1050" b="0">
                <a:solidFill>
                  <a:srgbClr val="686D73"/>
                </a:solidFill>
                <a:latin typeface="Aptos"/>
              </a:rPr>
              <a:t>Renovation
Brand &amp; concept</a:t>
            </a:r>
          </a:p>
        </p:txBody>
      </p:sp>
      <p:cxnSp>
        <p:nvCxnSpPr>
          <p:cNvPr id="15" name="Connector 14"/>
          <p:cNvCxnSpPr/>
          <p:nvPr/>
        </p:nvCxnSpPr>
        <p:spPr>
          <a:xfrm>
            <a:off x="4572000" y="2560320"/>
            <a:ext cx="704088" cy="0"/>
          </a:xfrm>
          <a:prstGeom prst="line">
            <a:avLst/>
          </a:prstGeom>
          <a:ln w="19050">
            <a:solidFill>
              <a:srgbClr val="B88737"/>
            </a:solidFill>
          </a:ln>
        </p:spPr>
        <p:style>
          <a:lnRef idx="2">
            <a:schemeClr val="accent1"/>
          </a:lnRef>
          <a:fillRef idx="0">
            <a:schemeClr val="accent1"/>
          </a:fillRef>
          <a:effectRef idx="1">
            <a:schemeClr val="accent1"/>
          </a:effectRef>
          <a:fontRef idx="minor">
            <a:schemeClr val="tx1"/>
          </a:fontRef>
        </p:style>
      </p:cxnSp>
      <p:sp>
        <p:nvSpPr>
          <p:cNvPr id="16" name="Oval 15"/>
          <p:cNvSpPr/>
          <p:nvPr/>
        </p:nvSpPr>
        <p:spPr>
          <a:xfrm>
            <a:off x="5824728" y="2057400"/>
            <a:ext cx="1005840" cy="1005840"/>
          </a:xfrm>
          <a:prstGeom prst="ellipse">
            <a:avLst/>
          </a:prstGeom>
          <a:solidFill>
            <a:srgbClr val="23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824728" y="2286000"/>
            <a:ext cx="1005840" cy="320040"/>
          </a:xfrm>
          <a:prstGeom prst="rect">
            <a:avLst/>
          </a:prstGeom>
          <a:noFill/>
        </p:spPr>
        <p:txBody>
          <a:bodyPr wrap="square" anchor="t">
            <a:spAutoFit/>
          </a:bodyPr>
          <a:lstStyle/>
          <a:p>
            <a:pPr algn="ctr"/>
            <a:r>
              <a:rPr sz="1700" b="1">
                <a:solidFill>
                  <a:srgbClr val="FFFFFF"/>
                </a:solidFill>
                <a:latin typeface="Aptos"/>
              </a:rPr>
              <a:t>3</a:t>
            </a:r>
          </a:p>
        </p:txBody>
      </p:sp>
      <p:sp>
        <p:nvSpPr>
          <p:cNvPr id="18" name="TextBox 17"/>
          <p:cNvSpPr txBox="1"/>
          <p:nvPr/>
        </p:nvSpPr>
        <p:spPr>
          <a:xfrm>
            <a:off x="5230368" y="3246120"/>
            <a:ext cx="2194560" cy="320040"/>
          </a:xfrm>
          <a:prstGeom prst="rect">
            <a:avLst/>
          </a:prstGeom>
          <a:noFill/>
        </p:spPr>
        <p:txBody>
          <a:bodyPr wrap="square" anchor="t">
            <a:spAutoFit/>
          </a:bodyPr>
          <a:lstStyle/>
          <a:p>
            <a:pPr algn="ctr"/>
            <a:r>
              <a:rPr sz="1100" b="1">
                <a:solidFill>
                  <a:srgbClr val="0E1012"/>
                </a:solidFill>
                <a:latin typeface="Aptos"/>
              </a:rPr>
              <a:t>OPERATE</a:t>
            </a:r>
          </a:p>
        </p:txBody>
      </p:sp>
      <p:sp>
        <p:nvSpPr>
          <p:cNvPr id="19" name="TextBox 18"/>
          <p:cNvSpPr txBox="1"/>
          <p:nvPr/>
        </p:nvSpPr>
        <p:spPr>
          <a:xfrm>
            <a:off x="5230368" y="3703320"/>
            <a:ext cx="2194560" cy="685800"/>
          </a:xfrm>
          <a:prstGeom prst="rect">
            <a:avLst/>
          </a:prstGeom>
          <a:noFill/>
        </p:spPr>
        <p:txBody>
          <a:bodyPr wrap="square" anchor="t">
            <a:spAutoFit/>
          </a:bodyPr>
          <a:lstStyle/>
          <a:p>
            <a:pPr algn="ctr"/>
            <a:r>
              <a:rPr sz="1050" b="0">
                <a:solidFill>
                  <a:srgbClr val="686D73"/>
                </a:solidFill>
                <a:latin typeface="Aptos"/>
              </a:rPr>
              <a:t>Premium manager
Revenue discipline</a:t>
            </a:r>
          </a:p>
        </p:txBody>
      </p:sp>
      <p:cxnSp>
        <p:nvCxnSpPr>
          <p:cNvPr id="20" name="Connector 19"/>
          <p:cNvCxnSpPr/>
          <p:nvPr/>
        </p:nvCxnSpPr>
        <p:spPr>
          <a:xfrm>
            <a:off x="6858000" y="2560320"/>
            <a:ext cx="704088" cy="0"/>
          </a:xfrm>
          <a:prstGeom prst="line">
            <a:avLst/>
          </a:prstGeom>
          <a:ln w="19050">
            <a:solidFill>
              <a:srgbClr val="B88737"/>
            </a:solidFill>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8110728" y="2057400"/>
            <a:ext cx="1005840" cy="1005840"/>
          </a:xfrm>
          <a:prstGeom prst="ellipse">
            <a:avLst/>
          </a:prstGeom>
          <a:solidFill>
            <a:srgbClr val="23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110728" y="2286000"/>
            <a:ext cx="1005840" cy="320040"/>
          </a:xfrm>
          <a:prstGeom prst="rect">
            <a:avLst/>
          </a:prstGeom>
          <a:noFill/>
        </p:spPr>
        <p:txBody>
          <a:bodyPr wrap="square" anchor="t">
            <a:spAutoFit/>
          </a:bodyPr>
          <a:lstStyle/>
          <a:p>
            <a:pPr algn="ctr"/>
            <a:r>
              <a:rPr sz="1700" b="1">
                <a:solidFill>
                  <a:srgbClr val="FFFFFF"/>
                </a:solidFill>
                <a:latin typeface="Aptos"/>
              </a:rPr>
              <a:t>4</a:t>
            </a:r>
          </a:p>
        </p:txBody>
      </p:sp>
      <p:sp>
        <p:nvSpPr>
          <p:cNvPr id="23" name="TextBox 22"/>
          <p:cNvSpPr txBox="1"/>
          <p:nvPr/>
        </p:nvSpPr>
        <p:spPr>
          <a:xfrm>
            <a:off x="7516368" y="3246120"/>
            <a:ext cx="2194560" cy="320040"/>
          </a:xfrm>
          <a:prstGeom prst="rect">
            <a:avLst/>
          </a:prstGeom>
          <a:noFill/>
        </p:spPr>
        <p:txBody>
          <a:bodyPr wrap="square" anchor="t">
            <a:spAutoFit/>
          </a:bodyPr>
          <a:lstStyle/>
          <a:p>
            <a:pPr algn="ctr"/>
            <a:r>
              <a:rPr sz="1100" b="1">
                <a:solidFill>
                  <a:srgbClr val="0E1012"/>
                </a:solidFill>
                <a:latin typeface="Aptos"/>
              </a:rPr>
              <a:t>STABILIZE</a:t>
            </a:r>
          </a:p>
        </p:txBody>
      </p:sp>
      <p:sp>
        <p:nvSpPr>
          <p:cNvPr id="24" name="TextBox 23"/>
          <p:cNvSpPr txBox="1"/>
          <p:nvPr/>
        </p:nvSpPr>
        <p:spPr>
          <a:xfrm>
            <a:off x="7516368" y="3703320"/>
            <a:ext cx="2194560" cy="685800"/>
          </a:xfrm>
          <a:prstGeom prst="rect">
            <a:avLst/>
          </a:prstGeom>
          <a:noFill/>
        </p:spPr>
        <p:txBody>
          <a:bodyPr wrap="square" anchor="t">
            <a:spAutoFit/>
          </a:bodyPr>
          <a:lstStyle/>
          <a:p>
            <a:pPr algn="ctr"/>
            <a:r>
              <a:rPr sz="1050" b="0">
                <a:solidFill>
                  <a:srgbClr val="686D73"/>
                </a:solidFill>
                <a:latin typeface="Aptos"/>
              </a:rPr>
              <a:t>Higher ADR
Occupancy &amp; NOI</a:t>
            </a:r>
          </a:p>
        </p:txBody>
      </p:sp>
      <p:cxnSp>
        <p:nvCxnSpPr>
          <p:cNvPr id="25" name="Connector 24"/>
          <p:cNvCxnSpPr/>
          <p:nvPr/>
        </p:nvCxnSpPr>
        <p:spPr>
          <a:xfrm>
            <a:off x="9144000" y="2560320"/>
            <a:ext cx="704088" cy="0"/>
          </a:xfrm>
          <a:prstGeom prst="line">
            <a:avLst/>
          </a:prstGeom>
          <a:ln w="19050">
            <a:solidFill>
              <a:srgbClr val="B88737"/>
            </a:solidFill>
          </a:ln>
        </p:spPr>
        <p:style>
          <a:lnRef idx="2">
            <a:schemeClr val="accent1"/>
          </a:lnRef>
          <a:fillRef idx="0">
            <a:schemeClr val="accent1"/>
          </a:fillRef>
          <a:effectRef idx="1">
            <a:schemeClr val="accent1"/>
          </a:effectRef>
          <a:fontRef idx="minor">
            <a:schemeClr val="tx1"/>
          </a:fontRef>
        </p:style>
      </p:cxnSp>
      <p:sp>
        <p:nvSpPr>
          <p:cNvPr id="26" name="Oval 25"/>
          <p:cNvSpPr/>
          <p:nvPr/>
        </p:nvSpPr>
        <p:spPr>
          <a:xfrm>
            <a:off x="10396728" y="2057400"/>
            <a:ext cx="1005840" cy="1005840"/>
          </a:xfrm>
          <a:prstGeom prst="ellipse">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10396728" y="2286000"/>
            <a:ext cx="1005840" cy="320040"/>
          </a:xfrm>
          <a:prstGeom prst="rect">
            <a:avLst/>
          </a:prstGeom>
          <a:noFill/>
        </p:spPr>
        <p:txBody>
          <a:bodyPr wrap="square" anchor="t">
            <a:spAutoFit/>
          </a:bodyPr>
          <a:lstStyle/>
          <a:p>
            <a:pPr algn="ctr"/>
            <a:r>
              <a:rPr sz="1700" b="1">
                <a:solidFill>
                  <a:srgbClr val="FFFFFF"/>
                </a:solidFill>
                <a:latin typeface="Aptos"/>
              </a:rPr>
              <a:t>5</a:t>
            </a:r>
          </a:p>
        </p:txBody>
      </p:sp>
      <p:sp>
        <p:nvSpPr>
          <p:cNvPr id="28" name="TextBox 27"/>
          <p:cNvSpPr txBox="1"/>
          <p:nvPr/>
        </p:nvSpPr>
        <p:spPr>
          <a:xfrm>
            <a:off x="9802368" y="3246120"/>
            <a:ext cx="2194560" cy="320040"/>
          </a:xfrm>
          <a:prstGeom prst="rect">
            <a:avLst/>
          </a:prstGeom>
          <a:noFill/>
        </p:spPr>
        <p:txBody>
          <a:bodyPr wrap="square" anchor="t">
            <a:spAutoFit/>
          </a:bodyPr>
          <a:lstStyle/>
          <a:p>
            <a:pPr algn="ctr"/>
            <a:r>
              <a:rPr sz="1100" b="1">
                <a:solidFill>
                  <a:srgbClr val="0E1012"/>
                </a:solidFill>
                <a:latin typeface="Aptos"/>
              </a:rPr>
              <a:t>MONETIZE</a:t>
            </a:r>
          </a:p>
        </p:txBody>
      </p:sp>
      <p:sp>
        <p:nvSpPr>
          <p:cNvPr id="29" name="TextBox 28"/>
          <p:cNvSpPr txBox="1"/>
          <p:nvPr/>
        </p:nvSpPr>
        <p:spPr>
          <a:xfrm>
            <a:off x="9802368" y="3703320"/>
            <a:ext cx="2194560" cy="685800"/>
          </a:xfrm>
          <a:prstGeom prst="rect">
            <a:avLst/>
          </a:prstGeom>
          <a:noFill/>
        </p:spPr>
        <p:txBody>
          <a:bodyPr wrap="square" anchor="t">
            <a:spAutoFit/>
          </a:bodyPr>
          <a:lstStyle/>
          <a:p>
            <a:pPr algn="ctr"/>
            <a:r>
              <a:rPr sz="1050" b="0">
                <a:solidFill>
                  <a:srgbClr val="686D73"/>
                </a:solidFill>
                <a:latin typeface="Aptos"/>
              </a:rPr>
              <a:t>Hold / refinance
Strategic sale</a:t>
            </a:r>
          </a:p>
        </p:txBody>
      </p:sp>
      <p:sp>
        <p:nvSpPr>
          <p:cNvPr id="30" name="TextBox 29"/>
          <p:cNvSpPr txBox="1"/>
          <p:nvPr/>
        </p:nvSpPr>
        <p:spPr>
          <a:xfrm>
            <a:off x="777240" y="4892040"/>
            <a:ext cx="2286000" cy="320040"/>
          </a:xfrm>
          <a:prstGeom prst="rect">
            <a:avLst/>
          </a:prstGeom>
          <a:noFill/>
        </p:spPr>
        <p:txBody>
          <a:bodyPr wrap="square" anchor="t">
            <a:spAutoFit/>
          </a:bodyPr>
          <a:lstStyle/>
          <a:p>
            <a:pPr algn="l"/>
            <a:r>
              <a:rPr sz="1200" b="1">
                <a:solidFill>
                  <a:srgbClr val="B88737"/>
                </a:solidFill>
                <a:latin typeface="Aptos"/>
              </a:rPr>
              <a:t>Primary operating levers</a:t>
            </a:r>
          </a:p>
        </p:txBody>
      </p:sp>
      <p:sp>
        <p:nvSpPr>
          <p:cNvPr id="31" name="TextBox 30"/>
          <p:cNvSpPr txBox="1"/>
          <p:nvPr/>
        </p:nvSpPr>
        <p:spPr>
          <a:xfrm>
            <a:off x="777240" y="5321808"/>
            <a:ext cx="10698480" cy="411480"/>
          </a:xfrm>
          <a:prstGeom prst="rect">
            <a:avLst/>
          </a:prstGeom>
          <a:noFill/>
        </p:spPr>
        <p:txBody>
          <a:bodyPr wrap="square" anchor="t">
            <a:spAutoFit/>
          </a:bodyPr>
          <a:lstStyle/>
          <a:p>
            <a:pPr algn="l"/>
            <a:r>
              <a:rPr sz="1500" b="1">
                <a:solidFill>
                  <a:srgbClr val="0E1012"/>
                </a:solidFill>
                <a:latin typeface="Aptos"/>
              </a:rPr>
              <a:t>ADR  •  Occupancy  •  RevPAR  •  F&amp;B  •  Events  •  Ancillary Revenue  •  Operating Margin  •  NOI</a:t>
            </a:r>
          </a:p>
        </p:txBody>
      </p:sp>
      <p:sp>
        <p:nvSpPr>
          <p:cNvPr id="32" name="TextBox 31"/>
          <p:cNvSpPr txBox="1"/>
          <p:nvPr/>
        </p:nvSpPr>
        <p:spPr>
          <a:xfrm>
            <a:off x="685800" y="6473952"/>
            <a:ext cx="7772400" cy="164592"/>
          </a:xfrm>
          <a:prstGeom prst="rect">
            <a:avLst/>
          </a:prstGeom>
          <a:noFill/>
        </p:spPr>
        <p:txBody>
          <a:bodyPr wrap="square" anchor="t">
            <a:spAutoFit/>
          </a:bodyPr>
          <a:lstStyle/>
          <a:p>
            <a:pPr algn="l"/>
            <a:r>
              <a:rPr sz="750" b="0">
                <a:solidFill>
                  <a:srgbClr val="878787"/>
                </a:solidFill>
                <a:latin typeface="Aptos"/>
              </a:rPr>
              <a:t>EXCALIBUR KNIGHTS  |  CONFIDENTIAL INVESTOR PRESENTATION</a:t>
            </a:r>
          </a:p>
        </p:txBody>
      </p:sp>
      <p:sp>
        <p:nvSpPr>
          <p:cNvPr id="33" name="TextBox 32"/>
          <p:cNvSpPr txBox="1"/>
          <p:nvPr/>
        </p:nvSpPr>
        <p:spPr>
          <a:xfrm>
            <a:off x="9418320" y="6473952"/>
            <a:ext cx="2057400" cy="164592"/>
          </a:xfrm>
          <a:prstGeom prst="rect">
            <a:avLst/>
          </a:prstGeom>
          <a:noFill/>
        </p:spPr>
        <p:txBody>
          <a:bodyPr wrap="square" anchor="t">
            <a:spAutoFit/>
          </a:bodyPr>
          <a:lstStyle/>
          <a:p>
            <a:pPr algn="r"/>
            <a:r>
              <a:rPr sz="750" b="0">
                <a:solidFill>
                  <a:srgbClr val="878787"/>
                </a:solidFill>
                <a:latin typeface="Aptos"/>
              </a:rPr>
              <a:t>For discussion purposes only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789920" cy="594360"/>
          </a:xfrm>
          <a:prstGeom prst="rect">
            <a:avLst/>
          </a:prstGeom>
          <a:noFill/>
        </p:spPr>
        <p:txBody>
          <a:bodyPr wrap="square" anchor="t">
            <a:spAutoFit/>
          </a:bodyPr>
          <a:lstStyle/>
          <a:p>
            <a:pPr algn="l"/>
            <a:r>
              <a:rPr sz="2600" b="1">
                <a:solidFill>
                  <a:srgbClr val="0E1012"/>
                </a:solidFill>
                <a:latin typeface="Aptos"/>
              </a:rPr>
              <a:t>HOTEL VALUE-CREATION PLAYBOOK</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98480" cy="502920"/>
          </a:xfrm>
          <a:prstGeom prst="rect">
            <a:avLst/>
          </a:prstGeom>
          <a:noFill/>
        </p:spPr>
        <p:txBody>
          <a:bodyPr wrap="square" anchor="t">
            <a:spAutoFit/>
          </a:bodyPr>
          <a:lstStyle/>
          <a:p>
            <a:pPr algn="l"/>
            <a:r>
              <a:rPr sz="1200" b="0">
                <a:solidFill>
                  <a:srgbClr val="686D73"/>
                </a:solidFill>
                <a:latin typeface="Aptos"/>
              </a:rPr>
              <a:t>A property-specific plan connects capital investment directly to commercial performance.</a:t>
            </a:r>
          </a:p>
        </p:txBody>
      </p:sp>
      <p:sp>
        <p:nvSpPr>
          <p:cNvPr id="5" name="TextBox 4"/>
          <p:cNvSpPr txBox="1"/>
          <p:nvPr/>
        </p:nvSpPr>
        <p:spPr>
          <a:xfrm>
            <a:off x="11064240" y="566928"/>
            <a:ext cx="457200" cy="274320"/>
          </a:xfrm>
          <a:prstGeom prst="rect">
            <a:avLst/>
          </a:prstGeom>
          <a:noFill/>
        </p:spPr>
        <p:txBody>
          <a:bodyPr wrap="square" anchor="t">
            <a:spAutoFit/>
          </a:bodyPr>
          <a:lstStyle/>
          <a:p>
            <a:pPr algn="r"/>
            <a:r>
              <a:rPr sz="900" b="1">
                <a:solidFill>
                  <a:srgbClr val="B88737"/>
                </a:solidFill>
                <a:latin typeface="Aptos"/>
              </a:rPr>
              <a:t>05</a:t>
            </a:r>
          </a:p>
        </p:txBody>
      </p:sp>
      <p:sp>
        <p:nvSpPr>
          <p:cNvPr id="6" name="Rounded Rectangle 5"/>
          <p:cNvSpPr/>
          <p:nvPr/>
        </p:nvSpPr>
        <p:spPr>
          <a:xfrm>
            <a:off x="685800" y="1874519"/>
            <a:ext cx="3246120" cy="182880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14400" y="2075688"/>
            <a:ext cx="2788920" cy="320040"/>
          </a:xfrm>
          <a:prstGeom prst="rect">
            <a:avLst/>
          </a:prstGeom>
          <a:noFill/>
        </p:spPr>
        <p:txBody>
          <a:bodyPr wrap="square" anchor="t">
            <a:spAutoFit/>
          </a:bodyPr>
          <a:lstStyle/>
          <a:p>
            <a:pPr algn="l"/>
            <a:r>
              <a:rPr sz="1400" b="1">
                <a:solidFill>
                  <a:srgbClr val="0E1012"/>
                </a:solidFill>
                <a:latin typeface="Aptos"/>
              </a:rPr>
              <a:t>PRODUCT</a:t>
            </a:r>
          </a:p>
        </p:txBody>
      </p:sp>
      <p:sp>
        <p:nvSpPr>
          <p:cNvPr id="8" name="TextBox 7"/>
          <p:cNvSpPr txBox="1"/>
          <p:nvPr/>
        </p:nvSpPr>
        <p:spPr>
          <a:xfrm>
            <a:off x="914400" y="2496312"/>
            <a:ext cx="2788920" cy="1051560"/>
          </a:xfrm>
          <a:prstGeom prst="rect">
            <a:avLst/>
          </a:prstGeom>
          <a:noFill/>
        </p:spPr>
        <p:txBody>
          <a:bodyPr wrap="square" anchor="t">
            <a:spAutoFit/>
          </a:bodyPr>
          <a:lstStyle/>
          <a:p>
            <a:pPr algn="l"/>
            <a:r>
              <a:rPr sz="1050" b="0">
                <a:solidFill>
                  <a:srgbClr val="686D73"/>
                </a:solidFill>
                <a:latin typeface="Aptos"/>
              </a:rPr>
              <a:t>Rooms • lobby • amenities • wellness • F&amp;B • event spaces</a:t>
            </a:r>
          </a:p>
        </p:txBody>
      </p:sp>
      <p:sp>
        <p:nvSpPr>
          <p:cNvPr id="9" name="Rectangle 8"/>
          <p:cNvSpPr/>
          <p:nvPr/>
        </p:nvSpPr>
        <p:spPr>
          <a:xfrm>
            <a:off x="685800" y="1874519"/>
            <a:ext cx="54864" cy="182880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4096512" y="1874519"/>
            <a:ext cx="3246120" cy="182880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325112" y="2075688"/>
            <a:ext cx="2788920" cy="320040"/>
          </a:xfrm>
          <a:prstGeom prst="rect">
            <a:avLst/>
          </a:prstGeom>
          <a:noFill/>
        </p:spPr>
        <p:txBody>
          <a:bodyPr wrap="square" anchor="t">
            <a:spAutoFit/>
          </a:bodyPr>
          <a:lstStyle/>
          <a:p>
            <a:pPr algn="l"/>
            <a:r>
              <a:rPr sz="1400" b="1">
                <a:solidFill>
                  <a:srgbClr val="0E1012"/>
                </a:solidFill>
                <a:latin typeface="Aptos"/>
              </a:rPr>
              <a:t>POSITIONING</a:t>
            </a:r>
          </a:p>
        </p:txBody>
      </p:sp>
      <p:sp>
        <p:nvSpPr>
          <p:cNvPr id="12" name="TextBox 11"/>
          <p:cNvSpPr txBox="1"/>
          <p:nvPr/>
        </p:nvSpPr>
        <p:spPr>
          <a:xfrm>
            <a:off x="4325112" y="2496312"/>
            <a:ext cx="2788920" cy="1051560"/>
          </a:xfrm>
          <a:prstGeom prst="rect">
            <a:avLst/>
          </a:prstGeom>
          <a:noFill/>
        </p:spPr>
        <p:txBody>
          <a:bodyPr wrap="square" anchor="t">
            <a:spAutoFit/>
          </a:bodyPr>
          <a:lstStyle/>
          <a:p>
            <a:pPr algn="l"/>
            <a:r>
              <a:rPr sz="1050" b="0">
                <a:solidFill>
                  <a:srgbClr val="686D73"/>
                </a:solidFill>
                <a:latin typeface="Aptos"/>
              </a:rPr>
              <a:t>Brand identity • local story • premium guest experience • partnerships</a:t>
            </a:r>
          </a:p>
        </p:txBody>
      </p:sp>
      <p:sp>
        <p:nvSpPr>
          <p:cNvPr id="13" name="Rectangle 12"/>
          <p:cNvSpPr/>
          <p:nvPr/>
        </p:nvSpPr>
        <p:spPr>
          <a:xfrm>
            <a:off x="4096512" y="1874519"/>
            <a:ext cx="54864" cy="182880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7507224" y="1874519"/>
            <a:ext cx="3246120" cy="182880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735824" y="2075688"/>
            <a:ext cx="2788920" cy="320040"/>
          </a:xfrm>
          <a:prstGeom prst="rect">
            <a:avLst/>
          </a:prstGeom>
          <a:noFill/>
        </p:spPr>
        <p:txBody>
          <a:bodyPr wrap="square" anchor="t">
            <a:spAutoFit/>
          </a:bodyPr>
          <a:lstStyle/>
          <a:p>
            <a:pPr algn="l"/>
            <a:r>
              <a:rPr sz="1400" b="1">
                <a:solidFill>
                  <a:srgbClr val="0E1012"/>
                </a:solidFill>
                <a:latin typeface="Aptos"/>
              </a:rPr>
              <a:t>COMMERCIAL</a:t>
            </a:r>
          </a:p>
        </p:txBody>
      </p:sp>
      <p:sp>
        <p:nvSpPr>
          <p:cNvPr id="16" name="TextBox 15"/>
          <p:cNvSpPr txBox="1"/>
          <p:nvPr/>
        </p:nvSpPr>
        <p:spPr>
          <a:xfrm>
            <a:off x="7735824" y="2496312"/>
            <a:ext cx="2788920" cy="1051560"/>
          </a:xfrm>
          <a:prstGeom prst="rect">
            <a:avLst/>
          </a:prstGeom>
          <a:noFill/>
        </p:spPr>
        <p:txBody>
          <a:bodyPr wrap="square" anchor="t">
            <a:spAutoFit/>
          </a:bodyPr>
          <a:lstStyle/>
          <a:p>
            <a:pPr algn="l"/>
            <a:r>
              <a:rPr sz="1050" b="0">
                <a:solidFill>
                  <a:srgbClr val="686D73"/>
                </a:solidFill>
                <a:latin typeface="Aptos"/>
              </a:rPr>
              <a:t>Revenue management • digital distribution • direct booking • groups • events</a:t>
            </a:r>
          </a:p>
        </p:txBody>
      </p:sp>
      <p:sp>
        <p:nvSpPr>
          <p:cNvPr id="17" name="Rectangle 16"/>
          <p:cNvSpPr/>
          <p:nvPr/>
        </p:nvSpPr>
        <p:spPr>
          <a:xfrm>
            <a:off x="7507224" y="1874519"/>
            <a:ext cx="54864" cy="182880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685800" y="3977639"/>
            <a:ext cx="3246120" cy="182880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14400" y="4178807"/>
            <a:ext cx="2788920" cy="320040"/>
          </a:xfrm>
          <a:prstGeom prst="rect">
            <a:avLst/>
          </a:prstGeom>
          <a:noFill/>
        </p:spPr>
        <p:txBody>
          <a:bodyPr wrap="square" anchor="t">
            <a:spAutoFit/>
          </a:bodyPr>
          <a:lstStyle/>
          <a:p>
            <a:pPr algn="l"/>
            <a:r>
              <a:rPr sz="1400" b="1">
                <a:solidFill>
                  <a:srgbClr val="0E1012"/>
                </a:solidFill>
                <a:latin typeface="Aptos"/>
              </a:rPr>
              <a:t>OPERATIONS</a:t>
            </a:r>
          </a:p>
        </p:txBody>
      </p:sp>
      <p:sp>
        <p:nvSpPr>
          <p:cNvPr id="20" name="TextBox 19"/>
          <p:cNvSpPr txBox="1"/>
          <p:nvPr/>
        </p:nvSpPr>
        <p:spPr>
          <a:xfrm>
            <a:off x="914400" y="4599431"/>
            <a:ext cx="2788920" cy="1051560"/>
          </a:xfrm>
          <a:prstGeom prst="rect">
            <a:avLst/>
          </a:prstGeom>
          <a:noFill/>
        </p:spPr>
        <p:txBody>
          <a:bodyPr wrap="square" anchor="t">
            <a:spAutoFit/>
          </a:bodyPr>
          <a:lstStyle/>
          <a:p>
            <a:pPr algn="l"/>
            <a:r>
              <a:rPr sz="1050" b="0">
                <a:solidFill>
                  <a:srgbClr val="686D73"/>
                </a:solidFill>
                <a:latin typeface="Aptos"/>
              </a:rPr>
              <a:t>Labor productivity • procurement • technology • service standards</a:t>
            </a:r>
          </a:p>
        </p:txBody>
      </p:sp>
      <p:sp>
        <p:nvSpPr>
          <p:cNvPr id="21" name="Rectangle 20"/>
          <p:cNvSpPr/>
          <p:nvPr/>
        </p:nvSpPr>
        <p:spPr>
          <a:xfrm>
            <a:off x="685800" y="3977639"/>
            <a:ext cx="54864" cy="1828800"/>
          </a:xfrm>
          <a:prstGeom prst="rect">
            <a:avLst/>
          </a:prstGeom>
          <a:solidFill>
            <a:srgbClr val="1426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ounded Rectangle 21"/>
          <p:cNvSpPr/>
          <p:nvPr/>
        </p:nvSpPr>
        <p:spPr>
          <a:xfrm>
            <a:off x="4096512" y="3977639"/>
            <a:ext cx="3246120" cy="182880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4325112" y="4178807"/>
            <a:ext cx="2788920" cy="320040"/>
          </a:xfrm>
          <a:prstGeom prst="rect">
            <a:avLst/>
          </a:prstGeom>
          <a:noFill/>
        </p:spPr>
        <p:txBody>
          <a:bodyPr wrap="square" anchor="t">
            <a:spAutoFit/>
          </a:bodyPr>
          <a:lstStyle/>
          <a:p>
            <a:pPr algn="l"/>
            <a:r>
              <a:rPr sz="1400" b="1">
                <a:solidFill>
                  <a:srgbClr val="0E1012"/>
                </a:solidFill>
                <a:latin typeface="Aptos"/>
              </a:rPr>
              <a:t>MANAGEMENT</a:t>
            </a:r>
          </a:p>
        </p:txBody>
      </p:sp>
      <p:sp>
        <p:nvSpPr>
          <p:cNvPr id="24" name="TextBox 23"/>
          <p:cNvSpPr txBox="1"/>
          <p:nvPr/>
        </p:nvSpPr>
        <p:spPr>
          <a:xfrm>
            <a:off x="4325112" y="4599431"/>
            <a:ext cx="2788920" cy="1051560"/>
          </a:xfrm>
          <a:prstGeom prst="rect">
            <a:avLst/>
          </a:prstGeom>
          <a:noFill/>
        </p:spPr>
        <p:txBody>
          <a:bodyPr wrap="square" anchor="t">
            <a:spAutoFit/>
          </a:bodyPr>
          <a:lstStyle/>
          <a:p>
            <a:pPr algn="l"/>
            <a:r>
              <a:rPr sz="1050" b="0">
                <a:solidFill>
                  <a:srgbClr val="686D73"/>
                </a:solidFill>
                <a:latin typeface="Aptos"/>
              </a:rPr>
              <a:t>Select high-level boutique/luxury operators aligned with each market</a:t>
            </a:r>
          </a:p>
        </p:txBody>
      </p:sp>
      <p:sp>
        <p:nvSpPr>
          <p:cNvPr id="25" name="Rectangle 24"/>
          <p:cNvSpPr/>
          <p:nvPr/>
        </p:nvSpPr>
        <p:spPr>
          <a:xfrm>
            <a:off x="4096512" y="3977639"/>
            <a:ext cx="54864" cy="1828800"/>
          </a:xfrm>
          <a:prstGeom prst="rect">
            <a:avLst/>
          </a:prstGeom>
          <a:solidFill>
            <a:srgbClr val="1426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7507224" y="3977639"/>
            <a:ext cx="3246120" cy="182880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7735824" y="4178807"/>
            <a:ext cx="2788920" cy="320040"/>
          </a:xfrm>
          <a:prstGeom prst="rect">
            <a:avLst/>
          </a:prstGeom>
          <a:noFill/>
        </p:spPr>
        <p:txBody>
          <a:bodyPr wrap="square" anchor="t">
            <a:spAutoFit/>
          </a:bodyPr>
          <a:lstStyle/>
          <a:p>
            <a:pPr algn="l"/>
            <a:r>
              <a:rPr sz="1400" b="1">
                <a:solidFill>
                  <a:srgbClr val="0E1012"/>
                </a:solidFill>
                <a:latin typeface="Aptos"/>
              </a:rPr>
              <a:t>ASSET MANAGEMENT</a:t>
            </a:r>
          </a:p>
        </p:txBody>
      </p:sp>
      <p:sp>
        <p:nvSpPr>
          <p:cNvPr id="28" name="TextBox 27"/>
          <p:cNvSpPr txBox="1"/>
          <p:nvPr/>
        </p:nvSpPr>
        <p:spPr>
          <a:xfrm>
            <a:off x="7735824" y="4599431"/>
            <a:ext cx="2788920" cy="1051560"/>
          </a:xfrm>
          <a:prstGeom prst="rect">
            <a:avLst/>
          </a:prstGeom>
          <a:noFill/>
        </p:spPr>
        <p:txBody>
          <a:bodyPr wrap="square" anchor="t">
            <a:spAutoFit/>
          </a:bodyPr>
          <a:lstStyle/>
          <a:p>
            <a:pPr algn="l"/>
            <a:r>
              <a:rPr sz="1050" b="0">
                <a:solidFill>
                  <a:srgbClr val="686D73"/>
                </a:solidFill>
                <a:latin typeface="Aptos"/>
              </a:rPr>
              <a:t>Budget accountability • KPI reviews • capital planning • exit readiness</a:t>
            </a:r>
          </a:p>
        </p:txBody>
      </p:sp>
      <p:sp>
        <p:nvSpPr>
          <p:cNvPr id="29" name="Rectangle 28"/>
          <p:cNvSpPr/>
          <p:nvPr/>
        </p:nvSpPr>
        <p:spPr>
          <a:xfrm>
            <a:off x="7507224" y="3977639"/>
            <a:ext cx="54864" cy="1828800"/>
          </a:xfrm>
          <a:prstGeom prst="rect">
            <a:avLst/>
          </a:prstGeom>
          <a:solidFill>
            <a:srgbClr val="1426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85800" y="6473952"/>
            <a:ext cx="7772400" cy="164592"/>
          </a:xfrm>
          <a:prstGeom prst="rect">
            <a:avLst/>
          </a:prstGeom>
          <a:noFill/>
        </p:spPr>
        <p:txBody>
          <a:bodyPr wrap="square" anchor="t">
            <a:spAutoFit/>
          </a:bodyPr>
          <a:lstStyle/>
          <a:p>
            <a:pPr algn="l"/>
            <a:r>
              <a:rPr sz="750" b="0">
                <a:solidFill>
                  <a:srgbClr val="878787"/>
                </a:solidFill>
                <a:latin typeface="Aptos"/>
              </a:rPr>
              <a:t>EXCALIBUR KNIGHTS  |  CONFIDENTIAL INVESTOR PRESENTATION</a:t>
            </a:r>
          </a:p>
        </p:txBody>
      </p:sp>
      <p:sp>
        <p:nvSpPr>
          <p:cNvPr id="31" name="TextBox 30"/>
          <p:cNvSpPr txBox="1"/>
          <p:nvPr/>
        </p:nvSpPr>
        <p:spPr>
          <a:xfrm>
            <a:off x="9418320" y="6473952"/>
            <a:ext cx="2057400" cy="164592"/>
          </a:xfrm>
          <a:prstGeom prst="rect">
            <a:avLst/>
          </a:prstGeom>
          <a:noFill/>
        </p:spPr>
        <p:txBody>
          <a:bodyPr wrap="square" anchor="t">
            <a:spAutoFit/>
          </a:bodyPr>
          <a:lstStyle/>
          <a:p>
            <a:pPr algn="r"/>
            <a:r>
              <a:rPr sz="750" b="0">
                <a:solidFill>
                  <a:srgbClr val="878787"/>
                </a:solidFill>
                <a:latin typeface="Aptos"/>
              </a:rPr>
              <a:t>For discussion purposes only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E1012"/>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789920" cy="594360"/>
          </a:xfrm>
          <a:prstGeom prst="rect">
            <a:avLst/>
          </a:prstGeom>
          <a:noFill/>
        </p:spPr>
        <p:txBody>
          <a:bodyPr wrap="square" anchor="t">
            <a:spAutoFit/>
          </a:bodyPr>
          <a:lstStyle/>
          <a:p>
            <a:pPr algn="l"/>
            <a:r>
              <a:rPr sz="2600" b="1">
                <a:solidFill>
                  <a:srgbClr val="FFFFFF"/>
                </a:solidFill>
                <a:latin typeface="Aptos"/>
              </a:rPr>
              <a:t>STRATEGY II — HOTEL-TO-SENIOR-LIVING</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98480" cy="502920"/>
          </a:xfrm>
          <a:prstGeom prst="rect">
            <a:avLst/>
          </a:prstGeom>
          <a:noFill/>
        </p:spPr>
        <p:txBody>
          <a:bodyPr wrap="square" anchor="t">
            <a:spAutoFit/>
          </a:bodyPr>
          <a:lstStyle/>
          <a:p>
            <a:pPr algn="l"/>
            <a:r>
              <a:rPr sz="1200" b="0">
                <a:solidFill>
                  <a:srgbClr val="E2E2DE"/>
                </a:solidFill>
                <a:latin typeface="Aptos"/>
              </a:rPr>
              <a:t>Convert selected distressed hospitality assets into high-quality senior living communities when the economics support it.</a:t>
            </a:r>
          </a:p>
        </p:txBody>
      </p:sp>
      <p:sp>
        <p:nvSpPr>
          <p:cNvPr id="5" name="TextBox 4"/>
          <p:cNvSpPr txBox="1"/>
          <p:nvPr/>
        </p:nvSpPr>
        <p:spPr>
          <a:xfrm>
            <a:off x="11064240" y="566928"/>
            <a:ext cx="457200" cy="274320"/>
          </a:xfrm>
          <a:prstGeom prst="rect">
            <a:avLst/>
          </a:prstGeom>
          <a:noFill/>
        </p:spPr>
        <p:txBody>
          <a:bodyPr wrap="square" anchor="t">
            <a:spAutoFit/>
          </a:bodyPr>
          <a:lstStyle/>
          <a:p>
            <a:pPr algn="r"/>
            <a:r>
              <a:rPr sz="900" b="1">
                <a:solidFill>
                  <a:srgbClr val="B88737"/>
                </a:solidFill>
                <a:latin typeface="Aptos"/>
              </a:rPr>
              <a:t>06</a:t>
            </a:r>
          </a:p>
        </p:txBody>
      </p:sp>
      <p:sp>
        <p:nvSpPr>
          <p:cNvPr id="6" name="Rounded Rectangle 5"/>
          <p:cNvSpPr/>
          <p:nvPr/>
        </p:nvSpPr>
        <p:spPr>
          <a:xfrm>
            <a:off x="731520" y="1828800"/>
            <a:ext cx="2606040" cy="3566160"/>
          </a:xfrm>
          <a:prstGeom prst="roundRect">
            <a:avLst/>
          </a:prstGeom>
          <a:solidFill>
            <a:srgbClr val="23262A"/>
          </a:solidFill>
          <a:ln>
            <a:solidFill>
              <a:srgbClr val="4141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60120" y="2029968"/>
            <a:ext cx="2148840" cy="320040"/>
          </a:xfrm>
          <a:prstGeom prst="rect">
            <a:avLst/>
          </a:prstGeom>
          <a:noFill/>
        </p:spPr>
        <p:txBody>
          <a:bodyPr wrap="square" anchor="t">
            <a:spAutoFit/>
          </a:bodyPr>
          <a:lstStyle/>
          <a:p>
            <a:pPr algn="l"/>
            <a:r>
              <a:rPr sz="1400" b="1">
                <a:solidFill>
                  <a:srgbClr val="FFFFFF"/>
                </a:solidFill>
                <a:latin typeface="Aptos"/>
              </a:rPr>
              <a:t>1  SOURCE</a:t>
            </a:r>
          </a:p>
        </p:txBody>
      </p:sp>
      <p:sp>
        <p:nvSpPr>
          <p:cNvPr id="8" name="TextBox 7"/>
          <p:cNvSpPr txBox="1"/>
          <p:nvPr/>
        </p:nvSpPr>
        <p:spPr>
          <a:xfrm>
            <a:off x="960120" y="2450592"/>
            <a:ext cx="2148840" cy="2788920"/>
          </a:xfrm>
          <a:prstGeom prst="rect">
            <a:avLst/>
          </a:prstGeom>
          <a:noFill/>
        </p:spPr>
        <p:txBody>
          <a:bodyPr wrap="square" anchor="t">
            <a:spAutoFit/>
          </a:bodyPr>
          <a:lstStyle/>
          <a:p>
            <a:pPr algn="l"/>
            <a:r>
              <a:rPr sz="1050" b="0">
                <a:solidFill>
                  <a:srgbClr val="E2E2DE"/>
                </a:solidFill>
                <a:latin typeface="Aptos"/>
              </a:rPr>
              <a:t>Distressed hotels
Obsolete hospitality use
Attractive real-estate basis
Suitable physical layout</a:t>
            </a:r>
          </a:p>
        </p:txBody>
      </p:sp>
      <p:sp>
        <p:nvSpPr>
          <p:cNvPr id="9" name="Rectangle 8"/>
          <p:cNvSpPr/>
          <p:nvPr/>
        </p:nvSpPr>
        <p:spPr>
          <a:xfrm>
            <a:off x="731520" y="1828800"/>
            <a:ext cx="54864" cy="356616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3429000" y="1828800"/>
            <a:ext cx="2606040" cy="3566160"/>
          </a:xfrm>
          <a:prstGeom prst="roundRect">
            <a:avLst/>
          </a:prstGeom>
          <a:solidFill>
            <a:srgbClr val="23262A"/>
          </a:solidFill>
          <a:ln>
            <a:solidFill>
              <a:srgbClr val="4141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657600" y="2029968"/>
            <a:ext cx="2148840" cy="320040"/>
          </a:xfrm>
          <a:prstGeom prst="rect">
            <a:avLst/>
          </a:prstGeom>
          <a:noFill/>
        </p:spPr>
        <p:txBody>
          <a:bodyPr wrap="square" anchor="t">
            <a:spAutoFit/>
          </a:bodyPr>
          <a:lstStyle/>
          <a:p>
            <a:pPr algn="l"/>
            <a:r>
              <a:rPr sz="1400" b="1">
                <a:solidFill>
                  <a:srgbClr val="FFFFFF"/>
                </a:solidFill>
                <a:latin typeface="Aptos"/>
              </a:rPr>
              <a:t>2  FEASIBILITY</a:t>
            </a:r>
          </a:p>
        </p:txBody>
      </p:sp>
      <p:sp>
        <p:nvSpPr>
          <p:cNvPr id="12" name="TextBox 11"/>
          <p:cNvSpPr txBox="1"/>
          <p:nvPr/>
        </p:nvSpPr>
        <p:spPr>
          <a:xfrm>
            <a:off x="3657600" y="2450592"/>
            <a:ext cx="2148840" cy="2788920"/>
          </a:xfrm>
          <a:prstGeom prst="rect">
            <a:avLst/>
          </a:prstGeom>
          <a:noFill/>
        </p:spPr>
        <p:txBody>
          <a:bodyPr wrap="square" anchor="t">
            <a:spAutoFit/>
          </a:bodyPr>
          <a:lstStyle/>
          <a:p>
            <a:pPr algn="l"/>
            <a:r>
              <a:rPr sz="1050" b="0">
                <a:solidFill>
                  <a:srgbClr val="E2E2DE"/>
                </a:solidFill>
                <a:latin typeface="Aptos"/>
              </a:rPr>
              <a:t>Demand &amp; demographics
Zoning &amp; licensing
Building / life safety
Conversion cost
Staffing &amp; reimbursement</a:t>
            </a:r>
          </a:p>
        </p:txBody>
      </p:sp>
      <p:sp>
        <p:nvSpPr>
          <p:cNvPr id="13" name="Rectangle 12"/>
          <p:cNvSpPr/>
          <p:nvPr/>
        </p:nvSpPr>
        <p:spPr>
          <a:xfrm>
            <a:off x="3429000" y="1828800"/>
            <a:ext cx="54864" cy="3566160"/>
          </a:xfrm>
          <a:prstGeom prst="rect">
            <a:avLst/>
          </a:prstGeom>
          <a:solidFill>
            <a:srgbClr val="1843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126480" y="1828800"/>
            <a:ext cx="2606040" cy="3566160"/>
          </a:xfrm>
          <a:prstGeom prst="roundRect">
            <a:avLst/>
          </a:prstGeom>
          <a:solidFill>
            <a:srgbClr val="23262A"/>
          </a:solidFill>
          <a:ln>
            <a:solidFill>
              <a:srgbClr val="4141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355080" y="2029968"/>
            <a:ext cx="2148840" cy="320040"/>
          </a:xfrm>
          <a:prstGeom prst="rect">
            <a:avLst/>
          </a:prstGeom>
          <a:noFill/>
        </p:spPr>
        <p:txBody>
          <a:bodyPr wrap="square" anchor="t">
            <a:spAutoFit/>
          </a:bodyPr>
          <a:lstStyle/>
          <a:p>
            <a:pPr algn="l"/>
            <a:r>
              <a:rPr sz="1400" b="1">
                <a:solidFill>
                  <a:srgbClr val="FFFFFF"/>
                </a:solidFill>
                <a:latin typeface="Aptos"/>
              </a:rPr>
              <a:t>3  CONVERT</a:t>
            </a:r>
          </a:p>
        </p:txBody>
      </p:sp>
      <p:sp>
        <p:nvSpPr>
          <p:cNvPr id="16" name="TextBox 15"/>
          <p:cNvSpPr txBox="1"/>
          <p:nvPr/>
        </p:nvSpPr>
        <p:spPr>
          <a:xfrm>
            <a:off x="6355080" y="2450592"/>
            <a:ext cx="2148840" cy="2788920"/>
          </a:xfrm>
          <a:prstGeom prst="rect">
            <a:avLst/>
          </a:prstGeom>
          <a:noFill/>
        </p:spPr>
        <p:txBody>
          <a:bodyPr wrap="square" anchor="t">
            <a:spAutoFit/>
          </a:bodyPr>
          <a:lstStyle/>
          <a:p>
            <a:pPr algn="l"/>
            <a:r>
              <a:rPr sz="1050" b="0">
                <a:solidFill>
                  <a:srgbClr val="E2E2DE"/>
                </a:solidFill>
                <a:latin typeface="Aptos"/>
              </a:rPr>
              <a:t>Resident rooms
Dining &amp; common areas
Accessibility upgrades
Clinical / care infrastructure
Community programming</a:t>
            </a:r>
          </a:p>
        </p:txBody>
      </p:sp>
      <p:sp>
        <p:nvSpPr>
          <p:cNvPr id="17" name="Rectangle 16"/>
          <p:cNvSpPr/>
          <p:nvPr/>
        </p:nvSpPr>
        <p:spPr>
          <a:xfrm>
            <a:off x="6126480" y="1828800"/>
            <a:ext cx="54864" cy="356616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8823960" y="1828800"/>
            <a:ext cx="2606040" cy="3566160"/>
          </a:xfrm>
          <a:prstGeom prst="roundRect">
            <a:avLst/>
          </a:prstGeom>
          <a:solidFill>
            <a:srgbClr val="23262A"/>
          </a:solidFill>
          <a:ln>
            <a:solidFill>
              <a:srgbClr val="4141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052560" y="2029968"/>
            <a:ext cx="2148840" cy="320040"/>
          </a:xfrm>
          <a:prstGeom prst="rect">
            <a:avLst/>
          </a:prstGeom>
          <a:noFill/>
        </p:spPr>
        <p:txBody>
          <a:bodyPr wrap="square" anchor="t">
            <a:spAutoFit/>
          </a:bodyPr>
          <a:lstStyle/>
          <a:p>
            <a:pPr algn="l"/>
            <a:r>
              <a:rPr sz="1400" b="1">
                <a:solidFill>
                  <a:srgbClr val="FFFFFF"/>
                </a:solidFill>
                <a:latin typeface="Aptos"/>
              </a:rPr>
              <a:t>4  OPERATE</a:t>
            </a:r>
          </a:p>
        </p:txBody>
      </p:sp>
      <p:sp>
        <p:nvSpPr>
          <p:cNvPr id="20" name="TextBox 19"/>
          <p:cNvSpPr txBox="1"/>
          <p:nvPr/>
        </p:nvSpPr>
        <p:spPr>
          <a:xfrm>
            <a:off x="9052560" y="2450592"/>
            <a:ext cx="2148840" cy="2788920"/>
          </a:xfrm>
          <a:prstGeom prst="rect">
            <a:avLst/>
          </a:prstGeom>
          <a:noFill/>
        </p:spPr>
        <p:txBody>
          <a:bodyPr wrap="square" anchor="t">
            <a:spAutoFit/>
          </a:bodyPr>
          <a:lstStyle/>
          <a:p>
            <a:pPr algn="l"/>
            <a:r>
              <a:rPr sz="1050" b="0">
                <a:solidFill>
                  <a:srgbClr val="E2E2DE"/>
                </a:solidFill>
                <a:latin typeface="Aptos"/>
              </a:rPr>
              <a:t>Experienced operator
Occupancy build-up
Care quality
Resident experience
Margin discipline</a:t>
            </a:r>
          </a:p>
        </p:txBody>
      </p:sp>
      <p:sp>
        <p:nvSpPr>
          <p:cNvPr id="21" name="Rectangle 20"/>
          <p:cNvSpPr/>
          <p:nvPr/>
        </p:nvSpPr>
        <p:spPr>
          <a:xfrm>
            <a:off x="8823960" y="1828800"/>
            <a:ext cx="54864" cy="3566160"/>
          </a:xfrm>
          <a:prstGeom prst="rect">
            <a:avLst/>
          </a:prstGeom>
          <a:solidFill>
            <a:srgbClr val="1426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68680" y="5715000"/>
            <a:ext cx="10424160" cy="411480"/>
          </a:xfrm>
          <a:prstGeom prst="rect">
            <a:avLst/>
          </a:prstGeom>
          <a:noFill/>
        </p:spPr>
        <p:txBody>
          <a:bodyPr wrap="square" anchor="t">
            <a:spAutoFit/>
          </a:bodyPr>
          <a:lstStyle/>
          <a:p>
            <a:pPr algn="ctr"/>
            <a:r>
              <a:rPr sz="1400" b="1">
                <a:solidFill>
                  <a:srgbClr val="DAB15F"/>
                </a:solidFill>
                <a:latin typeface="Aptos"/>
              </a:rPr>
              <a:t>Not every hotel is a conversion candidate. Feasibility is a pre-acquisition requirement.</a:t>
            </a:r>
          </a:p>
        </p:txBody>
      </p:sp>
      <p:sp>
        <p:nvSpPr>
          <p:cNvPr id="23" name="TextBox 22"/>
          <p:cNvSpPr txBox="1"/>
          <p:nvPr/>
        </p:nvSpPr>
        <p:spPr>
          <a:xfrm>
            <a:off x="685800" y="6473952"/>
            <a:ext cx="7772400" cy="164592"/>
          </a:xfrm>
          <a:prstGeom prst="rect">
            <a:avLst/>
          </a:prstGeom>
          <a:noFill/>
        </p:spPr>
        <p:txBody>
          <a:bodyPr wrap="square" anchor="t">
            <a:spAutoFit/>
          </a:bodyPr>
          <a:lstStyle/>
          <a:p>
            <a:pPr algn="l"/>
            <a:r>
              <a:rPr sz="750" b="0">
                <a:solidFill>
                  <a:srgbClr val="969696"/>
                </a:solidFill>
                <a:latin typeface="Aptos"/>
              </a:rPr>
              <a:t>EXCALIBUR KNIGHTS  |  CONFIDENTIAL INVESTOR PRESENTATION</a:t>
            </a:r>
          </a:p>
        </p:txBody>
      </p:sp>
      <p:sp>
        <p:nvSpPr>
          <p:cNvPr id="24" name="TextBox 23"/>
          <p:cNvSpPr txBox="1"/>
          <p:nvPr/>
        </p:nvSpPr>
        <p:spPr>
          <a:xfrm>
            <a:off x="9418320" y="6473952"/>
            <a:ext cx="2057400" cy="164592"/>
          </a:xfrm>
          <a:prstGeom prst="rect">
            <a:avLst/>
          </a:prstGeom>
          <a:noFill/>
        </p:spPr>
        <p:txBody>
          <a:bodyPr wrap="square" anchor="t">
            <a:spAutoFit/>
          </a:bodyPr>
          <a:lstStyle/>
          <a:p>
            <a:pPr algn="r"/>
            <a:r>
              <a:rPr sz="750" b="0">
                <a:solidFill>
                  <a:srgbClr val="969696"/>
                </a:solidFill>
                <a:latin typeface="Aptos"/>
              </a:rPr>
              <a:t>For discussion purposes only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789920" cy="594360"/>
          </a:xfrm>
          <a:prstGeom prst="rect">
            <a:avLst/>
          </a:prstGeom>
          <a:noFill/>
        </p:spPr>
        <p:txBody>
          <a:bodyPr wrap="square" anchor="t">
            <a:spAutoFit/>
          </a:bodyPr>
          <a:lstStyle/>
          <a:p>
            <a:pPr algn="l"/>
            <a:r>
              <a:rPr sz="2600" b="1">
                <a:solidFill>
                  <a:srgbClr val="0E1012"/>
                </a:solidFill>
                <a:latin typeface="Aptos"/>
              </a:rPr>
              <a:t>ACQUISITION CRITERIA</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98480" cy="502920"/>
          </a:xfrm>
          <a:prstGeom prst="rect">
            <a:avLst/>
          </a:prstGeom>
          <a:noFill/>
        </p:spPr>
        <p:txBody>
          <a:bodyPr wrap="square" anchor="t">
            <a:spAutoFit/>
          </a:bodyPr>
          <a:lstStyle/>
          <a:p>
            <a:pPr algn="l"/>
            <a:r>
              <a:rPr sz="1200" b="0">
                <a:solidFill>
                  <a:srgbClr val="686D73"/>
                </a:solidFill>
                <a:latin typeface="Aptos"/>
              </a:rPr>
              <a:t>Disciplined underwriting before capital is committed.</a:t>
            </a:r>
          </a:p>
        </p:txBody>
      </p:sp>
      <p:sp>
        <p:nvSpPr>
          <p:cNvPr id="5" name="TextBox 4"/>
          <p:cNvSpPr txBox="1"/>
          <p:nvPr/>
        </p:nvSpPr>
        <p:spPr>
          <a:xfrm>
            <a:off x="11064240" y="566928"/>
            <a:ext cx="457200" cy="274320"/>
          </a:xfrm>
          <a:prstGeom prst="rect">
            <a:avLst/>
          </a:prstGeom>
          <a:noFill/>
        </p:spPr>
        <p:txBody>
          <a:bodyPr wrap="square" anchor="t">
            <a:spAutoFit/>
          </a:bodyPr>
          <a:lstStyle/>
          <a:p>
            <a:pPr algn="r"/>
            <a:r>
              <a:rPr sz="900" b="1">
                <a:solidFill>
                  <a:srgbClr val="B88737"/>
                </a:solidFill>
                <a:latin typeface="Aptos"/>
              </a:rPr>
              <a:t>07</a:t>
            </a:r>
          </a:p>
        </p:txBody>
      </p:sp>
      <p:sp>
        <p:nvSpPr>
          <p:cNvPr id="6" name="TextBox 5"/>
          <p:cNvSpPr txBox="1"/>
          <p:nvPr/>
        </p:nvSpPr>
        <p:spPr>
          <a:xfrm>
            <a:off x="777240" y="1783080"/>
            <a:ext cx="4937760" cy="320040"/>
          </a:xfrm>
          <a:prstGeom prst="rect">
            <a:avLst/>
          </a:prstGeom>
          <a:noFill/>
        </p:spPr>
        <p:txBody>
          <a:bodyPr wrap="square" anchor="t">
            <a:spAutoFit/>
          </a:bodyPr>
          <a:lstStyle/>
          <a:p>
            <a:pPr algn="l"/>
            <a:r>
              <a:rPr sz="1200" b="1">
                <a:solidFill>
                  <a:srgbClr val="B88737"/>
                </a:solidFill>
                <a:latin typeface="Aptos"/>
              </a:rPr>
              <a:t>CORE SCREEN</a:t>
            </a:r>
          </a:p>
        </p:txBody>
      </p:sp>
      <p:sp>
        <p:nvSpPr>
          <p:cNvPr id="7" name="TextBox 6"/>
          <p:cNvSpPr txBox="1"/>
          <p:nvPr/>
        </p:nvSpPr>
        <p:spPr>
          <a:xfrm>
            <a:off x="777240" y="2194560"/>
            <a:ext cx="4937760" cy="3108960"/>
          </a:xfrm>
          <a:prstGeom prst="rect">
            <a:avLst/>
          </a:prstGeom>
          <a:noFill/>
        </p:spPr>
        <p:txBody>
          <a:bodyPr wrap="square">
            <a:spAutoFit/>
          </a:bodyPr>
          <a:lstStyle/>
          <a:p>
            <a:pPr>
              <a:spcAft>
                <a:spcPts val="800"/>
              </a:spcAft>
              <a:defRPr sz="1500">
                <a:solidFill>
                  <a:srgbClr val="0E1012"/>
                </a:solidFill>
                <a:latin typeface="Aptos"/>
              </a:defRPr>
            </a:pPr>
            <a:r>
              <a:t>•  Strong underlying real estate</a:t>
            </a:r>
          </a:p>
          <a:p>
            <a:pPr>
              <a:spcAft>
                <a:spcPts val="800"/>
              </a:spcAft>
              <a:defRPr sz="1500">
                <a:solidFill>
                  <a:srgbClr val="0E1012"/>
                </a:solidFill>
                <a:latin typeface="Aptos"/>
              </a:defRPr>
            </a:pPr>
            <a:r>
              <a:t>•  Identifiable operational deficiency</a:t>
            </a:r>
          </a:p>
          <a:p>
            <a:pPr>
              <a:spcAft>
                <a:spcPts val="800"/>
              </a:spcAft>
              <a:defRPr sz="1500">
                <a:solidFill>
                  <a:srgbClr val="0E1012"/>
                </a:solidFill>
                <a:latin typeface="Aptos"/>
              </a:defRPr>
            </a:pPr>
            <a:r>
              <a:t>•  Compelling acquisition basis</a:t>
            </a:r>
          </a:p>
          <a:p>
            <a:pPr>
              <a:spcAft>
                <a:spcPts val="800"/>
              </a:spcAft>
              <a:defRPr sz="1500">
                <a:solidFill>
                  <a:srgbClr val="0E1012"/>
                </a:solidFill>
                <a:latin typeface="Aptos"/>
              </a:defRPr>
            </a:pPr>
            <a:r>
              <a:t>•  Multiple demand generators</a:t>
            </a:r>
          </a:p>
          <a:p>
            <a:pPr>
              <a:spcAft>
                <a:spcPts val="800"/>
              </a:spcAft>
              <a:defRPr sz="1500">
                <a:solidFill>
                  <a:srgbClr val="0E1012"/>
                </a:solidFill>
                <a:latin typeface="Aptos"/>
              </a:defRPr>
            </a:pPr>
            <a:r>
              <a:t>•  Manageable renovation / conversion scope</a:t>
            </a:r>
          </a:p>
        </p:txBody>
      </p:sp>
      <p:sp>
        <p:nvSpPr>
          <p:cNvPr id="8" name="TextBox 7"/>
          <p:cNvSpPr txBox="1"/>
          <p:nvPr/>
        </p:nvSpPr>
        <p:spPr>
          <a:xfrm>
            <a:off x="6355080" y="1783080"/>
            <a:ext cx="4937760" cy="320040"/>
          </a:xfrm>
          <a:prstGeom prst="rect">
            <a:avLst/>
          </a:prstGeom>
          <a:noFill/>
        </p:spPr>
        <p:txBody>
          <a:bodyPr wrap="square" anchor="t">
            <a:spAutoFit/>
          </a:bodyPr>
          <a:lstStyle/>
          <a:p>
            <a:pPr algn="l"/>
            <a:r>
              <a:rPr sz="1200" b="1">
                <a:solidFill>
                  <a:srgbClr val="B88737"/>
                </a:solidFill>
                <a:latin typeface="Aptos"/>
              </a:rPr>
              <a:t>INVESTMENT DISCIPLINE</a:t>
            </a:r>
          </a:p>
        </p:txBody>
      </p:sp>
      <p:sp>
        <p:nvSpPr>
          <p:cNvPr id="9" name="TextBox 8"/>
          <p:cNvSpPr txBox="1"/>
          <p:nvPr/>
        </p:nvSpPr>
        <p:spPr>
          <a:xfrm>
            <a:off x="6355080" y="2194560"/>
            <a:ext cx="4937760" cy="3108960"/>
          </a:xfrm>
          <a:prstGeom prst="rect">
            <a:avLst/>
          </a:prstGeom>
          <a:noFill/>
        </p:spPr>
        <p:txBody>
          <a:bodyPr wrap="square">
            <a:spAutoFit/>
          </a:bodyPr>
          <a:lstStyle/>
          <a:p>
            <a:pPr>
              <a:spcAft>
                <a:spcPts val="800"/>
              </a:spcAft>
              <a:defRPr sz="1500">
                <a:solidFill>
                  <a:srgbClr val="0E1012"/>
                </a:solidFill>
                <a:latin typeface="Aptos"/>
              </a:defRPr>
            </a:pPr>
            <a:r>
              <a:t>•  Experienced operating partner available</a:t>
            </a:r>
          </a:p>
          <a:p>
            <a:pPr>
              <a:spcAft>
                <a:spcPts val="800"/>
              </a:spcAft>
              <a:defRPr sz="1500">
                <a:solidFill>
                  <a:srgbClr val="0E1012"/>
                </a:solidFill>
                <a:latin typeface="Aptos"/>
              </a:defRPr>
            </a:pPr>
            <a:r>
              <a:t>•  Conservative leverage</a:t>
            </a:r>
          </a:p>
          <a:p>
            <a:pPr>
              <a:spcAft>
                <a:spcPts val="800"/>
              </a:spcAft>
              <a:defRPr sz="1500">
                <a:solidFill>
                  <a:srgbClr val="0E1012"/>
                </a:solidFill>
                <a:latin typeface="Aptos"/>
              </a:defRPr>
            </a:pPr>
            <a:r>
              <a:t>•  Clear path to stabilized NOI</a:t>
            </a:r>
          </a:p>
          <a:p>
            <a:pPr>
              <a:spcAft>
                <a:spcPts val="800"/>
              </a:spcAft>
              <a:defRPr sz="1500">
                <a:solidFill>
                  <a:srgbClr val="0E1012"/>
                </a:solidFill>
                <a:latin typeface="Aptos"/>
              </a:defRPr>
            </a:pPr>
            <a:r>
              <a:t>•  Downside protection</a:t>
            </a:r>
          </a:p>
          <a:p>
            <a:pPr>
              <a:spcAft>
                <a:spcPts val="800"/>
              </a:spcAft>
              <a:defRPr sz="1500">
                <a:solidFill>
                  <a:srgbClr val="0E1012"/>
                </a:solidFill>
                <a:latin typeface="Aptos"/>
              </a:defRPr>
            </a:pPr>
            <a:r>
              <a:t>•  At least two viable exit strategies</a:t>
            </a:r>
          </a:p>
        </p:txBody>
      </p:sp>
      <p:sp>
        <p:nvSpPr>
          <p:cNvPr id="10" name="TextBox 9"/>
          <p:cNvSpPr txBox="1"/>
          <p:nvPr/>
        </p:nvSpPr>
        <p:spPr>
          <a:xfrm>
            <a:off x="822960" y="5623560"/>
            <a:ext cx="10515600" cy="502920"/>
          </a:xfrm>
          <a:prstGeom prst="rect">
            <a:avLst/>
          </a:prstGeom>
          <a:noFill/>
        </p:spPr>
        <p:txBody>
          <a:bodyPr wrap="square" anchor="t">
            <a:spAutoFit/>
          </a:bodyPr>
          <a:lstStyle/>
          <a:p>
            <a:pPr algn="ctr"/>
            <a:r>
              <a:rPr sz="1200" b="0">
                <a:solidFill>
                  <a:srgbClr val="686D73"/>
                </a:solidFill>
                <a:latin typeface="Aptos"/>
              </a:rPr>
              <a:t>For senior living conversions, zoning, licensing, life-safety, accessibility, labor and local demand must be validated before closing.</a:t>
            </a:r>
          </a:p>
        </p:txBody>
      </p:sp>
      <p:sp>
        <p:nvSpPr>
          <p:cNvPr id="11" name="TextBox 10"/>
          <p:cNvSpPr txBox="1"/>
          <p:nvPr/>
        </p:nvSpPr>
        <p:spPr>
          <a:xfrm>
            <a:off x="685800" y="6473952"/>
            <a:ext cx="7772400" cy="164592"/>
          </a:xfrm>
          <a:prstGeom prst="rect">
            <a:avLst/>
          </a:prstGeom>
          <a:noFill/>
        </p:spPr>
        <p:txBody>
          <a:bodyPr wrap="square" anchor="t">
            <a:spAutoFit/>
          </a:bodyPr>
          <a:lstStyle/>
          <a:p>
            <a:pPr algn="l"/>
            <a:r>
              <a:rPr sz="750" b="0">
                <a:solidFill>
                  <a:srgbClr val="878787"/>
                </a:solidFill>
                <a:latin typeface="Aptos"/>
              </a:rPr>
              <a:t>EXCALIBUR KNIGHTS  |  CONFIDENTIAL INVESTOR PRESENTATION</a:t>
            </a:r>
          </a:p>
        </p:txBody>
      </p:sp>
      <p:sp>
        <p:nvSpPr>
          <p:cNvPr id="12" name="TextBox 11"/>
          <p:cNvSpPr txBox="1"/>
          <p:nvPr/>
        </p:nvSpPr>
        <p:spPr>
          <a:xfrm>
            <a:off x="9418320" y="6473952"/>
            <a:ext cx="2057400" cy="164592"/>
          </a:xfrm>
          <a:prstGeom prst="rect">
            <a:avLst/>
          </a:prstGeom>
          <a:noFill/>
        </p:spPr>
        <p:txBody>
          <a:bodyPr wrap="square" anchor="t">
            <a:spAutoFit/>
          </a:bodyPr>
          <a:lstStyle/>
          <a:p>
            <a:pPr algn="r"/>
            <a:r>
              <a:rPr sz="750" b="0">
                <a:solidFill>
                  <a:srgbClr val="878787"/>
                </a:solidFill>
                <a:latin typeface="Aptos"/>
              </a:rPr>
              <a:t>For discussion purposes only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789920" cy="594360"/>
          </a:xfrm>
          <a:prstGeom prst="rect">
            <a:avLst/>
          </a:prstGeom>
          <a:noFill/>
        </p:spPr>
        <p:txBody>
          <a:bodyPr wrap="square" anchor="t">
            <a:spAutoFit/>
          </a:bodyPr>
          <a:lstStyle/>
          <a:p>
            <a:pPr algn="l"/>
            <a:r>
              <a:rPr sz="2600" b="1">
                <a:solidFill>
                  <a:srgbClr val="0E1012"/>
                </a:solidFill>
                <a:latin typeface="Aptos"/>
              </a:rPr>
              <a:t>EXCALIBUR KNIGHTS MEMBER MODEL</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98480" cy="502920"/>
          </a:xfrm>
          <a:prstGeom prst="rect">
            <a:avLst/>
          </a:prstGeom>
          <a:noFill/>
        </p:spPr>
        <p:txBody>
          <a:bodyPr wrap="square" anchor="t">
            <a:spAutoFit/>
          </a:bodyPr>
          <a:lstStyle/>
          <a:p>
            <a:pPr algn="l"/>
            <a:r>
              <a:rPr sz="1200" b="0">
                <a:solidFill>
                  <a:srgbClr val="686D73"/>
                </a:solidFill>
                <a:latin typeface="Aptos"/>
              </a:rPr>
              <a:t>A curated network designed to combine capital with operating and relationship advantages.</a:t>
            </a:r>
          </a:p>
        </p:txBody>
      </p:sp>
      <p:sp>
        <p:nvSpPr>
          <p:cNvPr id="5" name="TextBox 4"/>
          <p:cNvSpPr txBox="1"/>
          <p:nvPr/>
        </p:nvSpPr>
        <p:spPr>
          <a:xfrm>
            <a:off x="11064240" y="566928"/>
            <a:ext cx="457200" cy="274320"/>
          </a:xfrm>
          <a:prstGeom prst="rect">
            <a:avLst/>
          </a:prstGeom>
          <a:noFill/>
        </p:spPr>
        <p:txBody>
          <a:bodyPr wrap="square" anchor="t">
            <a:spAutoFit/>
          </a:bodyPr>
          <a:lstStyle/>
          <a:p>
            <a:pPr algn="r"/>
            <a:r>
              <a:rPr sz="900" b="1">
                <a:solidFill>
                  <a:srgbClr val="B88737"/>
                </a:solidFill>
                <a:latin typeface="Aptos"/>
              </a:rPr>
              <a:t>08</a:t>
            </a:r>
          </a:p>
        </p:txBody>
      </p:sp>
      <p:sp>
        <p:nvSpPr>
          <p:cNvPr id="6" name="Oval 5"/>
          <p:cNvSpPr/>
          <p:nvPr/>
        </p:nvSpPr>
        <p:spPr>
          <a:xfrm>
            <a:off x="4709160" y="2148840"/>
            <a:ext cx="2743200" cy="1417320"/>
          </a:xfrm>
          <a:prstGeom prst="ellipse">
            <a:avLst/>
          </a:prstGeom>
          <a:solidFill>
            <a:srgbClr val="0E1012"/>
          </a:solidFill>
          <a:ln>
            <a:solidFill>
              <a:srgbClr val="B887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4709160" y="2450592"/>
            <a:ext cx="2743200" cy="640080"/>
          </a:xfrm>
          <a:prstGeom prst="rect">
            <a:avLst/>
          </a:prstGeom>
          <a:noFill/>
        </p:spPr>
        <p:txBody>
          <a:bodyPr wrap="square" anchor="t">
            <a:spAutoFit/>
          </a:bodyPr>
          <a:lstStyle/>
          <a:p>
            <a:pPr algn="ctr"/>
            <a:r>
              <a:rPr sz="1900" b="1">
                <a:solidFill>
                  <a:srgbClr val="FFFFFF"/>
                </a:solidFill>
                <a:latin typeface="Aptos"/>
              </a:rPr>
              <a:t>EXCALIBUR
KNIGHTS</a:t>
            </a:r>
          </a:p>
        </p:txBody>
      </p:sp>
      <p:sp>
        <p:nvSpPr>
          <p:cNvPr id="8" name="Rounded Rectangle 7"/>
          <p:cNvSpPr/>
          <p:nvPr/>
        </p:nvSpPr>
        <p:spPr>
          <a:xfrm>
            <a:off x="777240" y="1554480"/>
            <a:ext cx="2560320" cy="137160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1755648"/>
            <a:ext cx="2103120" cy="320040"/>
          </a:xfrm>
          <a:prstGeom prst="rect">
            <a:avLst/>
          </a:prstGeom>
          <a:noFill/>
        </p:spPr>
        <p:txBody>
          <a:bodyPr wrap="square" anchor="t">
            <a:spAutoFit/>
          </a:bodyPr>
          <a:lstStyle/>
          <a:p>
            <a:pPr algn="l"/>
            <a:r>
              <a:rPr sz="1400" b="1">
                <a:solidFill>
                  <a:srgbClr val="0E1012"/>
                </a:solidFill>
                <a:latin typeface="Aptos"/>
              </a:rPr>
              <a:t>INVESTORS</a:t>
            </a:r>
          </a:p>
        </p:txBody>
      </p:sp>
      <p:sp>
        <p:nvSpPr>
          <p:cNvPr id="10" name="TextBox 9"/>
          <p:cNvSpPr txBox="1"/>
          <p:nvPr/>
        </p:nvSpPr>
        <p:spPr>
          <a:xfrm>
            <a:off x="1005840" y="2176272"/>
            <a:ext cx="2103120" cy="594360"/>
          </a:xfrm>
          <a:prstGeom prst="rect">
            <a:avLst/>
          </a:prstGeom>
          <a:noFill/>
        </p:spPr>
        <p:txBody>
          <a:bodyPr wrap="square" anchor="t">
            <a:spAutoFit/>
          </a:bodyPr>
          <a:lstStyle/>
          <a:p>
            <a:pPr algn="l"/>
            <a:r>
              <a:rPr sz="1050" b="0">
                <a:solidFill>
                  <a:srgbClr val="686D73"/>
                </a:solidFill>
                <a:latin typeface="Aptos"/>
              </a:rPr>
              <a:t>Capital &amp; governance</a:t>
            </a:r>
          </a:p>
        </p:txBody>
      </p:sp>
      <p:sp>
        <p:nvSpPr>
          <p:cNvPr id="11" name="Rectangle 10"/>
          <p:cNvSpPr/>
          <p:nvPr/>
        </p:nvSpPr>
        <p:spPr>
          <a:xfrm>
            <a:off x="777240" y="1554480"/>
            <a:ext cx="54864" cy="137160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777240" y="4023360"/>
            <a:ext cx="2560320" cy="137160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05840" y="4224528"/>
            <a:ext cx="2103120" cy="320040"/>
          </a:xfrm>
          <a:prstGeom prst="rect">
            <a:avLst/>
          </a:prstGeom>
          <a:noFill/>
        </p:spPr>
        <p:txBody>
          <a:bodyPr wrap="square" anchor="t">
            <a:spAutoFit/>
          </a:bodyPr>
          <a:lstStyle/>
          <a:p>
            <a:pPr algn="l"/>
            <a:r>
              <a:rPr sz="1400" b="1">
                <a:solidFill>
                  <a:srgbClr val="0E1012"/>
                </a:solidFill>
                <a:latin typeface="Aptos"/>
              </a:rPr>
              <a:t>DEAL SOURCING</a:t>
            </a:r>
          </a:p>
        </p:txBody>
      </p:sp>
      <p:sp>
        <p:nvSpPr>
          <p:cNvPr id="14" name="TextBox 13"/>
          <p:cNvSpPr txBox="1"/>
          <p:nvPr/>
        </p:nvSpPr>
        <p:spPr>
          <a:xfrm>
            <a:off x="1005840" y="4645152"/>
            <a:ext cx="2103120" cy="594360"/>
          </a:xfrm>
          <a:prstGeom prst="rect">
            <a:avLst/>
          </a:prstGeom>
          <a:noFill/>
        </p:spPr>
        <p:txBody>
          <a:bodyPr wrap="square" anchor="t">
            <a:spAutoFit/>
          </a:bodyPr>
          <a:lstStyle/>
          <a:p>
            <a:pPr algn="l"/>
            <a:r>
              <a:rPr sz="1050" b="0">
                <a:solidFill>
                  <a:srgbClr val="686D73"/>
                </a:solidFill>
                <a:latin typeface="Aptos"/>
              </a:rPr>
              <a:t>Relationships &amp; opportunities</a:t>
            </a:r>
          </a:p>
        </p:txBody>
      </p:sp>
      <p:sp>
        <p:nvSpPr>
          <p:cNvPr id="15" name="Rectangle 14"/>
          <p:cNvSpPr/>
          <p:nvPr/>
        </p:nvSpPr>
        <p:spPr>
          <a:xfrm>
            <a:off x="777240" y="4023360"/>
            <a:ext cx="54864" cy="137160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8823960" y="1554480"/>
            <a:ext cx="2560320" cy="137160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052560" y="1755648"/>
            <a:ext cx="2103120" cy="320040"/>
          </a:xfrm>
          <a:prstGeom prst="rect">
            <a:avLst/>
          </a:prstGeom>
          <a:noFill/>
        </p:spPr>
        <p:txBody>
          <a:bodyPr wrap="square" anchor="t">
            <a:spAutoFit/>
          </a:bodyPr>
          <a:lstStyle/>
          <a:p>
            <a:pPr algn="l"/>
            <a:r>
              <a:rPr sz="1400" b="1">
                <a:solidFill>
                  <a:srgbClr val="0E1012"/>
                </a:solidFill>
                <a:latin typeface="Aptos"/>
              </a:rPr>
              <a:t>OPERATORS</a:t>
            </a:r>
          </a:p>
        </p:txBody>
      </p:sp>
      <p:sp>
        <p:nvSpPr>
          <p:cNvPr id="18" name="TextBox 17"/>
          <p:cNvSpPr txBox="1"/>
          <p:nvPr/>
        </p:nvSpPr>
        <p:spPr>
          <a:xfrm>
            <a:off x="9052560" y="2176272"/>
            <a:ext cx="2103120" cy="594360"/>
          </a:xfrm>
          <a:prstGeom prst="rect">
            <a:avLst/>
          </a:prstGeom>
          <a:noFill/>
        </p:spPr>
        <p:txBody>
          <a:bodyPr wrap="square" anchor="t">
            <a:spAutoFit/>
          </a:bodyPr>
          <a:lstStyle/>
          <a:p>
            <a:pPr algn="l"/>
            <a:r>
              <a:rPr sz="1050" b="0">
                <a:solidFill>
                  <a:srgbClr val="686D73"/>
                </a:solidFill>
                <a:latin typeface="Aptos"/>
              </a:rPr>
              <a:t>Hospitality &amp; senior living</a:t>
            </a:r>
          </a:p>
        </p:txBody>
      </p:sp>
      <p:sp>
        <p:nvSpPr>
          <p:cNvPr id="19" name="Rectangle 18"/>
          <p:cNvSpPr/>
          <p:nvPr/>
        </p:nvSpPr>
        <p:spPr>
          <a:xfrm>
            <a:off x="8823960" y="1554480"/>
            <a:ext cx="54864" cy="137160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8823960" y="4023360"/>
            <a:ext cx="2560320" cy="137160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052560" y="4224528"/>
            <a:ext cx="2103120" cy="320040"/>
          </a:xfrm>
          <a:prstGeom prst="rect">
            <a:avLst/>
          </a:prstGeom>
          <a:noFill/>
        </p:spPr>
        <p:txBody>
          <a:bodyPr wrap="square" anchor="t">
            <a:spAutoFit/>
          </a:bodyPr>
          <a:lstStyle/>
          <a:p>
            <a:pPr algn="l"/>
            <a:r>
              <a:rPr sz="1400" b="1">
                <a:solidFill>
                  <a:srgbClr val="0E1012"/>
                </a:solidFill>
                <a:latin typeface="Aptos"/>
              </a:rPr>
              <a:t>ADVISORS</a:t>
            </a:r>
          </a:p>
        </p:txBody>
      </p:sp>
      <p:sp>
        <p:nvSpPr>
          <p:cNvPr id="22" name="TextBox 21"/>
          <p:cNvSpPr txBox="1"/>
          <p:nvPr/>
        </p:nvSpPr>
        <p:spPr>
          <a:xfrm>
            <a:off x="9052560" y="4645152"/>
            <a:ext cx="2103120" cy="594360"/>
          </a:xfrm>
          <a:prstGeom prst="rect">
            <a:avLst/>
          </a:prstGeom>
          <a:noFill/>
        </p:spPr>
        <p:txBody>
          <a:bodyPr wrap="square" anchor="t">
            <a:spAutoFit/>
          </a:bodyPr>
          <a:lstStyle/>
          <a:p>
            <a:pPr algn="l"/>
            <a:r>
              <a:rPr sz="1050" b="0">
                <a:solidFill>
                  <a:srgbClr val="686D73"/>
                </a:solidFill>
                <a:latin typeface="Aptos"/>
              </a:rPr>
              <a:t>Finance • legal • development</a:t>
            </a:r>
          </a:p>
        </p:txBody>
      </p:sp>
      <p:sp>
        <p:nvSpPr>
          <p:cNvPr id="23" name="Rectangle 22"/>
          <p:cNvSpPr/>
          <p:nvPr/>
        </p:nvSpPr>
        <p:spPr>
          <a:xfrm>
            <a:off x="8823960" y="4023360"/>
            <a:ext cx="54864" cy="137160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4160520" y="4251960"/>
            <a:ext cx="3840480" cy="320040"/>
          </a:xfrm>
          <a:prstGeom prst="rect">
            <a:avLst/>
          </a:prstGeom>
          <a:noFill/>
        </p:spPr>
        <p:txBody>
          <a:bodyPr wrap="square" anchor="t">
            <a:spAutoFit/>
          </a:bodyPr>
          <a:lstStyle/>
          <a:p>
            <a:pPr algn="ctr"/>
            <a:r>
              <a:rPr sz="1200" b="1">
                <a:solidFill>
                  <a:srgbClr val="B88737"/>
                </a:solidFill>
                <a:latin typeface="Aptos"/>
              </a:rPr>
              <a:t>PROPERTY-SPECIFIC SPVs</a:t>
            </a:r>
          </a:p>
        </p:txBody>
      </p:sp>
      <p:sp>
        <p:nvSpPr>
          <p:cNvPr id="25" name="TextBox 24"/>
          <p:cNvSpPr txBox="1"/>
          <p:nvPr/>
        </p:nvSpPr>
        <p:spPr>
          <a:xfrm>
            <a:off x="1965960" y="4800600"/>
            <a:ext cx="8229600" cy="411480"/>
          </a:xfrm>
          <a:prstGeom prst="rect">
            <a:avLst/>
          </a:prstGeom>
          <a:noFill/>
        </p:spPr>
        <p:txBody>
          <a:bodyPr wrap="square" anchor="t">
            <a:spAutoFit/>
          </a:bodyPr>
          <a:lstStyle/>
          <a:p>
            <a:pPr algn="ctr"/>
            <a:r>
              <a:rPr sz="1300" b="1">
                <a:solidFill>
                  <a:srgbClr val="0E1012"/>
                </a:solidFill>
                <a:latin typeface="Aptos"/>
              </a:rPr>
              <a:t>Hotel 01     |     Hotel 02     |     Senior Living 01     |     Future Assets</a:t>
            </a:r>
          </a:p>
        </p:txBody>
      </p:sp>
      <p:sp>
        <p:nvSpPr>
          <p:cNvPr id="26" name="TextBox 25"/>
          <p:cNvSpPr txBox="1"/>
          <p:nvPr/>
        </p:nvSpPr>
        <p:spPr>
          <a:xfrm>
            <a:off x="914400" y="5623560"/>
            <a:ext cx="10332720" cy="457200"/>
          </a:xfrm>
          <a:prstGeom prst="rect">
            <a:avLst/>
          </a:prstGeom>
          <a:noFill/>
        </p:spPr>
        <p:txBody>
          <a:bodyPr wrap="square" anchor="t">
            <a:spAutoFit/>
          </a:bodyPr>
          <a:lstStyle/>
          <a:p>
            <a:pPr algn="ctr"/>
            <a:r>
              <a:rPr sz="1100" b="0">
                <a:solidFill>
                  <a:srgbClr val="686D73"/>
                </a:solidFill>
                <a:latin typeface="Aptos"/>
              </a:rPr>
              <a:t>Investors may evaluate opportunities transaction by transaction, subject to final legal, tax and securities structure.</a:t>
            </a:r>
          </a:p>
        </p:txBody>
      </p:sp>
      <p:sp>
        <p:nvSpPr>
          <p:cNvPr id="27" name="TextBox 26"/>
          <p:cNvSpPr txBox="1"/>
          <p:nvPr/>
        </p:nvSpPr>
        <p:spPr>
          <a:xfrm>
            <a:off x="685800" y="6473952"/>
            <a:ext cx="7772400" cy="164592"/>
          </a:xfrm>
          <a:prstGeom prst="rect">
            <a:avLst/>
          </a:prstGeom>
          <a:noFill/>
        </p:spPr>
        <p:txBody>
          <a:bodyPr wrap="square" anchor="t">
            <a:spAutoFit/>
          </a:bodyPr>
          <a:lstStyle/>
          <a:p>
            <a:pPr algn="l"/>
            <a:r>
              <a:rPr sz="750" b="0">
                <a:solidFill>
                  <a:srgbClr val="878787"/>
                </a:solidFill>
                <a:latin typeface="Aptos"/>
              </a:rPr>
              <a:t>EXCALIBUR KNIGHTS  |  CONFIDENTIAL INVESTOR PRESENTATION</a:t>
            </a:r>
          </a:p>
        </p:txBody>
      </p:sp>
      <p:sp>
        <p:nvSpPr>
          <p:cNvPr id="28" name="TextBox 27"/>
          <p:cNvSpPr txBox="1"/>
          <p:nvPr/>
        </p:nvSpPr>
        <p:spPr>
          <a:xfrm>
            <a:off x="9418320" y="6473952"/>
            <a:ext cx="2057400" cy="164592"/>
          </a:xfrm>
          <a:prstGeom prst="rect">
            <a:avLst/>
          </a:prstGeom>
          <a:noFill/>
        </p:spPr>
        <p:txBody>
          <a:bodyPr wrap="square" anchor="t">
            <a:spAutoFit/>
          </a:bodyPr>
          <a:lstStyle/>
          <a:p>
            <a:pPr algn="r"/>
            <a:r>
              <a:rPr sz="750" b="0">
                <a:solidFill>
                  <a:srgbClr val="878787"/>
                </a:solidFill>
                <a:latin typeface="Aptos"/>
              </a:rPr>
              <a:t>For discussion purposes only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E1012"/>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789920" cy="594360"/>
          </a:xfrm>
          <a:prstGeom prst="rect">
            <a:avLst/>
          </a:prstGeom>
          <a:noFill/>
        </p:spPr>
        <p:txBody>
          <a:bodyPr wrap="square" anchor="t">
            <a:spAutoFit/>
          </a:bodyPr>
          <a:lstStyle/>
          <a:p>
            <a:pPr algn="l"/>
            <a:r>
              <a:rPr sz="2600" b="1">
                <a:solidFill>
                  <a:srgbClr val="FFFFFF"/>
                </a:solidFill>
                <a:latin typeface="Aptos"/>
              </a:rPr>
              <a:t>OPERATING MODEL</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98480" cy="502920"/>
          </a:xfrm>
          <a:prstGeom prst="rect">
            <a:avLst/>
          </a:prstGeom>
          <a:noFill/>
        </p:spPr>
        <p:txBody>
          <a:bodyPr wrap="square" anchor="t">
            <a:spAutoFit/>
          </a:bodyPr>
          <a:lstStyle/>
          <a:p>
            <a:pPr algn="l"/>
            <a:r>
              <a:rPr sz="1200" b="0">
                <a:solidFill>
                  <a:srgbClr val="E2E2DE"/>
                </a:solidFill>
                <a:latin typeface="Aptos"/>
              </a:rPr>
              <a:t>Excalibur Knights acts as the strategic layer between capital and specialized property operations.</a:t>
            </a:r>
          </a:p>
        </p:txBody>
      </p:sp>
      <p:sp>
        <p:nvSpPr>
          <p:cNvPr id="5" name="TextBox 4"/>
          <p:cNvSpPr txBox="1"/>
          <p:nvPr/>
        </p:nvSpPr>
        <p:spPr>
          <a:xfrm>
            <a:off x="11064240" y="566928"/>
            <a:ext cx="457200" cy="274320"/>
          </a:xfrm>
          <a:prstGeom prst="rect">
            <a:avLst/>
          </a:prstGeom>
          <a:noFill/>
        </p:spPr>
        <p:txBody>
          <a:bodyPr wrap="square" anchor="t">
            <a:spAutoFit/>
          </a:bodyPr>
          <a:lstStyle/>
          <a:p>
            <a:pPr algn="r"/>
            <a:r>
              <a:rPr sz="900" b="1">
                <a:solidFill>
                  <a:srgbClr val="B88737"/>
                </a:solidFill>
                <a:latin typeface="Aptos"/>
              </a:rPr>
              <a:t>09</a:t>
            </a:r>
          </a:p>
        </p:txBody>
      </p:sp>
      <p:sp>
        <p:nvSpPr>
          <p:cNvPr id="6" name="Rounded Rectangle 5"/>
          <p:cNvSpPr/>
          <p:nvPr/>
        </p:nvSpPr>
        <p:spPr>
          <a:xfrm>
            <a:off x="777240" y="1828800"/>
            <a:ext cx="3429000" cy="3474720"/>
          </a:xfrm>
          <a:prstGeom prst="roundRect">
            <a:avLst/>
          </a:prstGeom>
          <a:solidFill>
            <a:srgbClr val="23262A"/>
          </a:solidFill>
          <a:ln>
            <a:solidFill>
              <a:srgbClr val="4141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2029968"/>
            <a:ext cx="2971800" cy="320040"/>
          </a:xfrm>
          <a:prstGeom prst="rect">
            <a:avLst/>
          </a:prstGeom>
          <a:noFill/>
        </p:spPr>
        <p:txBody>
          <a:bodyPr wrap="square" anchor="t">
            <a:spAutoFit/>
          </a:bodyPr>
          <a:lstStyle/>
          <a:p>
            <a:pPr algn="l"/>
            <a:r>
              <a:rPr sz="1400" b="1">
                <a:solidFill>
                  <a:srgbClr val="FFFFFF"/>
                </a:solidFill>
                <a:latin typeface="Aptos"/>
              </a:rPr>
              <a:t>EXCALIBUR KNIGHTS</a:t>
            </a:r>
          </a:p>
        </p:txBody>
      </p:sp>
      <p:sp>
        <p:nvSpPr>
          <p:cNvPr id="8" name="TextBox 7"/>
          <p:cNvSpPr txBox="1"/>
          <p:nvPr/>
        </p:nvSpPr>
        <p:spPr>
          <a:xfrm>
            <a:off x="1005840" y="2450592"/>
            <a:ext cx="2971800" cy="2697479"/>
          </a:xfrm>
          <a:prstGeom prst="rect">
            <a:avLst/>
          </a:prstGeom>
          <a:noFill/>
        </p:spPr>
        <p:txBody>
          <a:bodyPr wrap="square" anchor="t">
            <a:spAutoFit/>
          </a:bodyPr>
          <a:lstStyle/>
          <a:p>
            <a:pPr algn="l"/>
            <a:r>
              <a:rPr sz="1050" b="0">
                <a:solidFill>
                  <a:srgbClr val="E2E2DE"/>
                </a:solidFill>
                <a:latin typeface="Aptos"/>
              </a:rPr>
              <a:t>Capital formation
Acquisitions
Strategy
Asset management
Partnerships</a:t>
            </a:r>
          </a:p>
        </p:txBody>
      </p:sp>
      <p:sp>
        <p:nvSpPr>
          <p:cNvPr id="9" name="Rectangle 8"/>
          <p:cNvSpPr/>
          <p:nvPr/>
        </p:nvSpPr>
        <p:spPr>
          <a:xfrm>
            <a:off x="777240" y="1828800"/>
            <a:ext cx="54864" cy="347472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4572000" y="1828800"/>
            <a:ext cx="3429000" cy="3474720"/>
          </a:xfrm>
          <a:prstGeom prst="roundRect">
            <a:avLst/>
          </a:prstGeom>
          <a:solidFill>
            <a:srgbClr val="23262A"/>
          </a:solidFill>
          <a:ln>
            <a:solidFill>
              <a:srgbClr val="4141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800600" y="2029968"/>
            <a:ext cx="2971800" cy="320040"/>
          </a:xfrm>
          <a:prstGeom prst="rect">
            <a:avLst/>
          </a:prstGeom>
          <a:noFill/>
        </p:spPr>
        <p:txBody>
          <a:bodyPr wrap="square" anchor="t">
            <a:spAutoFit/>
          </a:bodyPr>
          <a:lstStyle/>
          <a:p>
            <a:pPr algn="l"/>
            <a:r>
              <a:rPr sz="1400" b="1">
                <a:solidFill>
                  <a:srgbClr val="FFFFFF"/>
                </a:solidFill>
                <a:latin typeface="Aptos"/>
              </a:rPr>
              <a:t>HOTEL MANAGER</a:t>
            </a:r>
          </a:p>
        </p:txBody>
      </p:sp>
      <p:sp>
        <p:nvSpPr>
          <p:cNvPr id="12" name="TextBox 11"/>
          <p:cNvSpPr txBox="1"/>
          <p:nvPr/>
        </p:nvSpPr>
        <p:spPr>
          <a:xfrm>
            <a:off x="4800600" y="2450592"/>
            <a:ext cx="2971800" cy="2697479"/>
          </a:xfrm>
          <a:prstGeom prst="rect">
            <a:avLst/>
          </a:prstGeom>
          <a:noFill/>
        </p:spPr>
        <p:txBody>
          <a:bodyPr wrap="square" anchor="t">
            <a:spAutoFit/>
          </a:bodyPr>
          <a:lstStyle/>
          <a:p>
            <a:pPr algn="l"/>
            <a:r>
              <a:rPr sz="1050" b="0">
                <a:solidFill>
                  <a:srgbClr val="E2E2DE"/>
                </a:solidFill>
                <a:latin typeface="Aptos"/>
              </a:rPr>
              <a:t>Brand execution
Guest experience
Revenue management
Sales &amp; marketing
Property operations</a:t>
            </a:r>
          </a:p>
        </p:txBody>
      </p:sp>
      <p:sp>
        <p:nvSpPr>
          <p:cNvPr id="13" name="Rectangle 12"/>
          <p:cNvSpPr/>
          <p:nvPr/>
        </p:nvSpPr>
        <p:spPr>
          <a:xfrm>
            <a:off x="4572000" y="1828800"/>
            <a:ext cx="54864" cy="3474720"/>
          </a:xfrm>
          <a:prstGeom prst="rect">
            <a:avLst/>
          </a:prstGeom>
          <a:solidFill>
            <a:srgbClr val="1426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8366760" y="1828800"/>
            <a:ext cx="3429000" cy="3474720"/>
          </a:xfrm>
          <a:prstGeom prst="roundRect">
            <a:avLst/>
          </a:prstGeom>
          <a:solidFill>
            <a:srgbClr val="23262A"/>
          </a:solidFill>
          <a:ln>
            <a:solidFill>
              <a:srgbClr val="4141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595360" y="2029968"/>
            <a:ext cx="2971800" cy="320040"/>
          </a:xfrm>
          <a:prstGeom prst="rect">
            <a:avLst/>
          </a:prstGeom>
          <a:noFill/>
        </p:spPr>
        <p:txBody>
          <a:bodyPr wrap="square" anchor="t">
            <a:spAutoFit/>
          </a:bodyPr>
          <a:lstStyle/>
          <a:p>
            <a:pPr algn="l"/>
            <a:r>
              <a:rPr sz="1400" b="1">
                <a:solidFill>
                  <a:srgbClr val="FFFFFF"/>
                </a:solidFill>
                <a:latin typeface="Aptos"/>
              </a:rPr>
              <a:t>SENIOR LIVING OPERATOR</a:t>
            </a:r>
          </a:p>
        </p:txBody>
      </p:sp>
      <p:sp>
        <p:nvSpPr>
          <p:cNvPr id="16" name="TextBox 15"/>
          <p:cNvSpPr txBox="1"/>
          <p:nvPr/>
        </p:nvSpPr>
        <p:spPr>
          <a:xfrm>
            <a:off x="8595360" y="2450592"/>
            <a:ext cx="2971800" cy="2697479"/>
          </a:xfrm>
          <a:prstGeom prst="rect">
            <a:avLst/>
          </a:prstGeom>
          <a:noFill/>
        </p:spPr>
        <p:txBody>
          <a:bodyPr wrap="square" anchor="t">
            <a:spAutoFit/>
          </a:bodyPr>
          <a:lstStyle/>
          <a:p>
            <a:pPr algn="l"/>
            <a:r>
              <a:rPr sz="1050" b="0">
                <a:solidFill>
                  <a:srgbClr val="E2E2DE"/>
                </a:solidFill>
                <a:latin typeface="Aptos"/>
              </a:rPr>
              <a:t>Licensing &amp; compliance
Care delivery
Resident experience
Staffing
Community operations</a:t>
            </a:r>
          </a:p>
        </p:txBody>
      </p:sp>
      <p:sp>
        <p:nvSpPr>
          <p:cNvPr id="17" name="Rectangle 16"/>
          <p:cNvSpPr/>
          <p:nvPr/>
        </p:nvSpPr>
        <p:spPr>
          <a:xfrm>
            <a:off x="8366760" y="1828800"/>
            <a:ext cx="54864" cy="3474720"/>
          </a:xfrm>
          <a:prstGeom prst="rect">
            <a:avLst/>
          </a:prstGeom>
          <a:solidFill>
            <a:srgbClr val="1843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14400" y="5669280"/>
            <a:ext cx="10332720" cy="457200"/>
          </a:xfrm>
          <a:prstGeom prst="rect">
            <a:avLst/>
          </a:prstGeom>
          <a:noFill/>
        </p:spPr>
        <p:txBody>
          <a:bodyPr wrap="square" anchor="t">
            <a:spAutoFit/>
          </a:bodyPr>
          <a:lstStyle/>
          <a:p>
            <a:pPr algn="ctr"/>
            <a:r>
              <a:rPr sz="1300" b="1">
                <a:solidFill>
                  <a:srgbClr val="DAB15F"/>
                </a:solidFill>
                <a:latin typeface="Aptos"/>
              </a:rPr>
              <a:t>Objective: institutional-quality oversight without building every operating capability internally on day one.</a:t>
            </a:r>
          </a:p>
        </p:txBody>
      </p:sp>
      <p:sp>
        <p:nvSpPr>
          <p:cNvPr id="19" name="TextBox 18"/>
          <p:cNvSpPr txBox="1"/>
          <p:nvPr/>
        </p:nvSpPr>
        <p:spPr>
          <a:xfrm>
            <a:off x="685800" y="6473952"/>
            <a:ext cx="7772400" cy="164592"/>
          </a:xfrm>
          <a:prstGeom prst="rect">
            <a:avLst/>
          </a:prstGeom>
          <a:noFill/>
        </p:spPr>
        <p:txBody>
          <a:bodyPr wrap="square" anchor="t">
            <a:spAutoFit/>
          </a:bodyPr>
          <a:lstStyle/>
          <a:p>
            <a:pPr algn="l"/>
            <a:r>
              <a:rPr sz="750" b="0">
                <a:solidFill>
                  <a:srgbClr val="969696"/>
                </a:solidFill>
                <a:latin typeface="Aptos"/>
              </a:rPr>
              <a:t>EXCALIBUR KNIGHTS  |  CONFIDENTIAL INVESTOR PRESENTATION</a:t>
            </a:r>
          </a:p>
        </p:txBody>
      </p:sp>
      <p:sp>
        <p:nvSpPr>
          <p:cNvPr id="20" name="TextBox 19"/>
          <p:cNvSpPr txBox="1"/>
          <p:nvPr/>
        </p:nvSpPr>
        <p:spPr>
          <a:xfrm>
            <a:off x="9418320" y="6473952"/>
            <a:ext cx="2057400" cy="164592"/>
          </a:xfrm>
          <a:prstGeom prst="rect">
            <a:avLst/>
          </a:prstGeom>
          <a:noFill/>
        </p:spPr>
        <p:txBody>
          <a:bodyPr wrap="square" anchor="t">
            <a:spAutoFit/>
          </a:bodyPr>
          <a:lstStyle/>
          <a:p>
            <a:pPr algn="r"/>
            <a:r>
              <a:rPr sz="750" b="0">
                <a:solidFill>
                  <a:srgbClr val="969696"/>
                </a:solidFill>
                <a:latin typeface="Aptos"/>
              </a:rPr>
              <a:t>For discussion purposes only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789920" cy="594360"/>
          </a:xfrm>
          <a:prstGeom prst="rect">
            <a:avLst/>
          </a:prstGeom>
          <a:noFill/>
        </p:spPr>
        <p:txBody>
          <a:bodyPr wrap="square" anchor="t">
            <a:spAutoFit/>
          </a:bodyPr>
          <a:lstStyle/>
          <a:p>
            <a:pPr algn="l"/>
            <a:r>
              <a:rPr sz="2600" b="1">
                <a:solidFill>
                  <a:srgbClr val="0E1012"/>
                </a:solidFill>
                <a:latin typeface="Aptos"/>
              </a:rPr>
              <a:t>ILLUSTRATIVE BOUTIQUE HOTEL CASE</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98480" cy="502920"/>
          </a:xfrm>
          <a:prstGeom prst="rect">
            <a:avLst/>
          </a:prstGeom>
          <a:noFill/>
        </p:spPr>
        <p:txBody>
          <a:bodyPr wrap="square" anchor="t">
            <a:spAutoFit/>
          </a:bodyPr>
          <a:lstStyle/>
          <a:p>
            <a:pPr algn="l"/>
            <a:r>
              <a:rPr sz="1200" b="0">
                <a:solidFill>
                  <a:srgbClr val="686D73"/>
                </a:solidFill>
                <a:latin typeface="Aptos"/>
              </a:rPr>
              <a:t>Example only — demonstrates the mechanics of value creation; not a forecast or offering.</a:t>
            </a:r>
          </a:p>
        </p:txBody>
      </p:sp>
      <p:sp>
        <p:nvSpPr>
          <p:cNvPr id="5" name="TextBox 4"/>
          <p:cNvSpPr txBox="1"/>
          <p:nvPr/>
        </p:nvSpPr>
        <p:spPr>
          <a:xfrm>
            <a:off x="11064240" y="566928"/>
            <a:ext cx="457200" cy="274320"/>
          </a:xfrm>
          <a:prstGeom prst="rect">
            <a:avLst/>
          </a:prstGeom>
          <a:noFill/>
        </p:spPr>
        <p:txBody>
          <a:bodyPr wrap="square" anchor="t">
            <a:spAutoFit/>
          </a:bodyPr>
          <a:lstStyle/>
          <a:p>
            <a:pPr algn="r"/>
            <a:r>
              <a:rPr sz="900" b="1">
                <a:solidFill>
                  <a:srgbClr val="B88737"/>
                </a:solidFill>
                <a:latin typeface="Aptos"/>
              </a:rPr>
              <a:t>10</a:t>
            </a:r>
          </a:p>
        </p:txBody>
      </p:sp>
      <p:sp>
        <p:nvSpPr>
          <p:cNvPr id="6" name="TextBox 5"/>
          <p:cNvSpPr txBox="1"/>
          <p:nvPr/>
        </p:nvSpPr>
        <p:spPr>
          <a:xfrm>
            <a:off x="731520" y="1691640"/>
            <a:ext cx="2148840" cy="502920"/>
          </a:xfrm>
          <a:prstGeom prst="rect">
            <a:avLst/>
          </a:prstGeom>
          <a:noFill/>
        </p:spPr>
        <p:txBody>
          <a:bodyPr wrap="square" anchor="t">
            <a:spAutoFit/>
          </a:bodyPr>
          <a:lstStyle/>
          <a:p>
            <a:pPr algn="ctr"/>
            <a:r>
              <a:rPr sz="2800" b="1">
                <a:solidFill>
                  <a:srgbClr val="B88737"/>
                </a:solidFill>
                <a:latin typeface="Aptos"/>
              </a:rPr>
              <a:t>$25M</a:t>
            </a:r>
          </a:p>
        </p:txBody>
      </p:sp>
      <p:sp>
        <p:nvSpPr>
          <p:cNvPr id="7" name="TextBox 6"/>
          <p:cNvSpPr txBox="1"/>
          <p:nvPr/>
        </p:nvSpPr>
        <p:spPr>
          <a:xfrm>
            <a:off x="731520" y="2221992"/>
            <a:ext cx="2148840" cy="320040"/>
          </a:xfrm>
          <a:prstGeom prst="rect">
            <a:avLst/>
          </a:prstGeom>
          <a:noFill/>
        </p:spPr>
        <p:txBody>
          <a:bodyPr wrap="square" anchor="t">
            <a:spAutoFit/>
          </a:bodyPr>
          <a:lstStyle/>
          <a:p>
            <a:pPr algn="ctr"/>
            <a:r>
              <a:rPr sz="900" b="1">
                <a:solidFill>
                  <a:srgbClr val="686D73"/>
                </a:solidFill>
                <a:latin typeface="Aptos"/>
              </a:rPr>
              <a:t>ACQUISITION PRICE</a:t>
            </a:r>
          </a:p>
        </p:txBody>
      </p:sp>
      <p:sp>
        <p:nvSpPr>
          <p:cNvPr id="8" name="TextBox 7"/>
          <p:cNvSpPr txBox="1"/>
          <p:nvPr/>
        </p:nvSpPr>
        <p:spPr>
          <a:xfrm>
            <a:off x="2971800" y="1691640"/>
            <a:ext cx="2148840" cy="502920"/>
          </a:xfrm>
          <a:prstGeom prst="rect">
            <a:avLst/>
          </a:prstGeom>
          <a:noFill/>
        </p:spPr>
        <p:txBody>
          <a:bodyPr wrap="square" anchor="t">
            <a:spAutoFit/>
          </a:bodyPr>
          <a:lstStyle/>
          <a:p>
            <a:pPr algn="ctr"/>
            <a:r>
              <a:rPr sz="2800" b="1">
                <a:solidFill>
                  <a:srgbClr val="B88737"/>
                </a:solidFill>
                <a:latin typeface="Aptos"/>
              </a:rPr>
              <a:t>$5M</a:t>
            </a:r>
          </a:p>
        </p:txBody>
      </p:sp>
      <p:sp>
        <p:nvSpPr>
          <p:cNvPr id="9" name="TextBox 8"/>
          <p:cNvSpPr txBox="1"/>
          <p:nvPr/>
        </p:nvSpPr>
        <p:spPr>
          <a:xfrm>
            <a:off x="2971800" y="2221992"/>
            <a:ext cx="2148840" cy="320040"/>
          </a:xfrm>
          <a:prstGeom prst="rect">
            <a:avLst/>
          </a:prstGeom>
          <a:noFill/>
        </p:spPr>
        <p:txBody>
          <a:bodyPr wrap="square" anchor="t">
            <a:spAutoFit/>
          </a:bodyPr>
          <a:lstStyle/>
          <a:p>
            <a:pPr algn="ctr"/>
            <a:r>
              <a:rPr sz="900" b="1">
                <a:solidFill>
                  <a:srgbClr val="686D73"/>
                </a:solidFill>
                <a:latin typeface="Aptos"/>
              </a:rPr>
              <a:t>RENOVATION / REPOSITIONING</a:t>
            </a:r>
          </a:p>
        </p:txBody>
      </p:sp>
      <p:sp>
        <p:nvSpPr>
          <p:cNvPr id="10" name="TextBox 9"/>
          <p:cNvSpPr txBox="1"/>
          <p:nvPr/>
        </p:nvSpPr>
        <p:spPr>
          <a:xfrm>
            <a:off x="5212080" y="1691640"/>
            <a:ext cx="2148840" cy="502920"/>
          </a:xfrm>
          <a:prstGeom prst="rect">
            <a:avLst/>
          </a:prstGeom>
          <a:noFill/>
        </p:spPr>
        <p:txBody>
          <a:bodyPr wrap="square" anchor="t">
            <a:spAutoFit/>
          </a:bodyPr>
          <a:lstStyle/>
          <a:p>
            <a:pPr algn="ctr"/>
            <a:r>
              <a:rPr sz="2800" b="1">
                <a:solidFill>
                  <a:srgbClr val="B88737"/>
                </a:solidFill>
                <a:latin typeface="Aptos"/>
              </a:rPr>
              <a:t>$30M</a:t>
            </a:r>
          </a:p>
        </p:txBody>
      </p:sp>
      <p:sp>
        <p:nvSpPr>
          <p:cNvPr id="11" name="TextBox 10"/>
          <p:cNvSpPr txBox="1"/>
          <p:nvPr/>
        </p:nvSpPr>
        <p:spPr>
          <a:xfrm>
            <a:off x="5212080" y="2221992"/>
            <a:ext cx="2148840" cy="320040"/>
          </a:xfrm>
          <a:prstGeom prst="rect">
            <a:avLst/>
          </a:prstGeom>
          <a:noFill/>
        </p:spPr>
        <p:txBody>
          <a:bodyPr wrap="square" anchor="t">
            <a:spAutoFit/>
          </a:bodyPr>
          <a:lstStyle/>
          <a:p>
            <a:pPr algn="ctr"/>
            <a:r>
              <a:rPr sz="900" b="1">
                <a:solidFill>
                  <a:srgbClr val="686D73"/>
                </a:solidFill>
                <a:latin typeface="Aptos"/>
              </a:rPr>
              <a:t>ILLUSTRATIVE TOTAL BASIS</a:t>
            </a:r>
          </a:p>
        </p:txBody>
      </p:sp>
      <p:sp>
        <p:nvSpPr>
          <p:cNvPr id="12" name="TextBox 11"/>
          <p:cNvSpPr txBox="1"/>
          <p:nvPr/>
        </p:nvSpPr>
        <p:spPr>
          <a:xfrm>
            <a:off x="7452360" y="1691640"/>
            <a:ext cx="2148840" cy="502920"/>
          </a:xfrm>
          <a:prstGeom prst="rect">
            <a:avLst/>
          </a:prstGeom>
          <a:noFill/>
        </p:spPr>
        <p:txBody>
          <a:bodyPr wrap="square" anchor="t">
            <a:spAutoFit/>
          </a:bodyPr>
          <a:lstStyle/>
          <a:p>
            <a:pPr algn="ctr"/>
            <a:r>
              <a:rPr sz="2800" b="1">
                <a:solidFill>
                  <a:srgbClr val="B88737"/>
                </a:solidFill>
                <a:latin typeface="Aptos"/>
              </a:rPr>
              <a:t>$2.25M</a:t>
            </a:r>
          </a:p>
        </p:txBody>
      </p:sp>
      <p:sp>
        <p:nvSpPr>
          <p:cNvPr id="13" name="TextBox 12"/>
          <p:cNvSpPr txBox="1"/>
          <p:nvPr/>
        </p:nvSpPr>
        <p:spPr>
          <a:xfrm>
            <a:off x="7452360" y="2221992"/>
            <a:ext cx="2148840" cy="320040"/>
          </a:xfrm>
          <a:prstGeom prst="rect">
            <a:avLst/>
          </a:prstGeom>
          <a:noFill/>
        </p:spPr>
        <p:txBody>
          <a:bodyPr wrap="square" anchor="t">
            <a:spAutoFit/>
          </a:bodyPr>
          <a:lstStyle/>
          <a:p>
            <a:pPr algn="ctr"/>
            <a:r>
              <a:rPr sz="900" b="1">
                <a:solidFill>
                  <a:srgbClr val="686D73"/>
                </a:solidFill>
                <a:latin typeface="Aptos"/>
              </a:rPr>
              <a:t>YEAR 1 NOI</a:t>
            </a:r>
          </a:p>
        </p:txBody>
      </p:sp>
      <p:sp>
        <p:nvSpPr>
          <p:cNvPr id="14" name="TextBox 13"/>
          <p:cNvSpPr txBox="1"/>
          <p:nvPr/>
        </p:nvSpPr>
        <p:spPr>
          <a:xfrm>
            <a:off x="9692640" y="1691640"/>
            <a:ext cx="1737360" cy="502920"/>
          </a:xfrm>
          <a:prstGeom prst="rect">
            <a:avLst/>
          </a:prstGeom>
          <a:noFill/>
        </p:spPr>
        <p:txBody>
          <a:bodyPr wrap="square" anchor="t">
            <a:spAutoFit/>
          </a:bodyPr>
          <a:lstStyle/>
          <a:p>
            <a:pPr algn="ctr"/>
            <a:r>
              <a:rPr sz="2800" b="1">
                <a:solidFill>
                  <a:srgbClr val="B88737"/>
                </a:solidFill>
                <a:latin typeface="Aptos"/>
              </a:rPr>
              <a:t>$3.60M</a:t>
            </a:r>
          </a:p>
        </p:txBody>
      </p:sp>
      <p:sp>
        <p:nvSpPr>
          <p:cNvPr id="15" name="TextBox 14"/>
          <p:cNvSpPr txBox="1"/>
          <p:nvPr/>
        </p:nvSpPr>
        <p:spPr>
          <a:xfrm>
            <a:off x="9692640" y="2221992"/>
            <a:ext cx="1737360" cy="320040"/>
          </a:xfrm>
          <a:prstGeom prst="rect">
            <a:avLst/>
          </a:prstGeom>
          <a:noFill/>
        </p:spPr>
        <p:txBody>
          <a:bodyPr wrap="square" anchor="t">
            <a:spAutoFit/>
          </a:bodyPr>
          <a:lstStyle/>
          <a:p>
            <a:pPr algn="ctr"/>
            <a:r>
              <a:rPr sz="900" b="1">
                <a:solidFill>
                  <a:srgbClr val="686D73"/>
                </a:solidFill>
                <a:latin typeface="Aptos"/>
              </a:rPr>
              <a:t>STABILIZED NOI</a:t>
            </a:r>
          </a:p>
        </p:txBody>
      </p:sp>
      <p:graphicFrame>
        <p:nvGraphicFramePr>
          <p:cNvPr id="16" name="Chart 15"/>
          <p:cNvGraphicFramePr>
            <a:graphicFrameLocks noGrp="1"/>
          </p:cNvGraphicFramePr>
          <p:nvPr/>
        </p:nvGraphicFramePr>
        <p:xfrm>
          <a:off x="868680" y="2971800"/>
          <a:ext cx="4937760" cy="2423160"/>
        </p:xfrm>
        <a:graphic>
          <a:graphicData uri="http://schemas.openxmlformats.org/drawingml/2006/chart">
            <c:chart xmlns:c="http://schemas.openxmlformats.org/drawingml/2006/chart" xmlns:r="http://schemas.openxmlformats.org/officeDocument/2006/relationships" r:id="rId2"/>
          </a:graphicData>
        </a:graphic>
      </p:graphicFrame>
      <p:sp>
        <p:nvSpPr>
          <p:cNvPr id="17" name="TextBox 16"/>
          <p:cNvSpPr txBox="1"/>
          <p:nvPr/>
        </p:nvSpPr>
        <p:spPr>
          <a:xfrm>
            <a:off x="6400800" y="2971800"/>
            <a:ext cx="4389120" cy="320040"/>
          </a:xfrm>
          <a:prstGeom prst="rect">
            <a:avLst/>
          </a:prstGeom>
          <a:noFill/>
        </p:spPr>
        <p:txBody>
          <a:bodyPr wrap="square" anchor="t">
            <a:spAutoFit/>
          </a:bodyPr>
          <a:lstStyle/>
          <a:p>
            <a:pPr algn="l"/>
            <a:r>
              <a:rPr sz="1300" b="1">
                <a:solidFill>
                  <a:srgbClr val="B88737"/>
                </a:solidFill>
                <a:latin typeface="Aptos"/>
              </a:rPr>
              <a:t>Illustrative value bridge</a:t>
            </a:r>
          </a:p>
        </p:txBody>
      </p:sp>
      <p:sp>
        <p:nvSpPr>
          <p:cNvPr id="18" name="TextBox 17"/>
          <p:cNvSpPr txBox="1"/>
          <p:nvPr/>
        </p:nvSpPr>
        <p:spPr>
          <a:xfrm>
            <a:off x="6400800" y="3429000"/>
            <a:ext cx="4709160" cy="1920240"/>
          </a:xfrm>
          <a:prstGeom prst="rect">
            <a:avLst/>
          </a:prstGeom>
          <a:noFill/>
        </p:spPr>
        <p:txBody>
          <a:bodyPr wrap="square">
            <a:spAutoFit/>
          </a:bodyPr>
          <a:lstStyle/>
          <a:p>
            <a:pPr>
              <a:spcAft>
                <a:spcPts val="800"/>
              </a:spcAft>
              <a:defRPr sz="1250">
                <a:solidFill>
                  <a:srgbClr val="0E1012"/>
                </a:solidFill>
                <a:latin typeface="Aptos"/>
              </a:defRPr>
            </a:pPr>
            <a:r>
              <a:t>•  Improve ADR and occupancy through repositioning and stronger revenue management.</a:t>
            </a:r>
          </a:p>
          <a:p>
            <a:pPr>
              <a:spcAft>
                <a:spcPts val="800"/>
              </a:spcAft>
              <a:defRPr sz="1250">
                <a:solidFill>
                  <a:srgbClr val="0E1012"/>
                </a:solidFill>
                <a:latin typeface="Aptos"/>
              </a:defRPr>
            </a:pPr>
            <a:r>
              <a:t>•  Increase ancillary and food &amp; beverage contribution.</a:t>
            </a:r>
          </a:p>
          <a:p>
            <a:pPr>
              <a:spcAft>
                <a:spcPts val="800"/>
              </a:spcAft>
              <a:defRPr sz="1250">
                <a:solidFill>
                  <a:srgbClr val="0E1012"/>
                </a:solidFill>
                <a:latin typeface="Aptos"/>
              </a:defRPr>
            </a:pPr>
            <a:r>
              <a:t>•  Expand NOI through revenue growth plus operating discipline.</a:t>
            </a:r>
          </a:p>
          <a:p>
            <a:pPr>
              <a:spcAft>
                <a:spcPts val="800"/>
              </a:spcAft>
              <a:defRPr sz="1250">
                <a:solidFill>
                  <a:srgbClr val="0E1012"/>
                </a:solidFill>
                <a:latin typeface="Aptos"/>
              </a:defRPr>
            </a:pPr>
            <a:r>
              <a:t>•  At a hypothetical 7.0% exit cap, $3.6M NOI implies ~$51.4M gross property value before debt, taxes, fees and transaction costs.</a:t>
            </a:r>
          </a:p>
        </p:txBody>
      </p:sp>
      <p:sp>
        <p:nvSpPr>
          <p:cNvPr id="19" name="TextBox 18"/>
          <p:cNvSpPr txBox="1"/>
          <p:nvPr/>
        </p:nvSpPr>
        <p:spPr>
          <a:xfrm>
            <a:off x="685800" y="6473952"/>
            <a:ext cx="7772400" cy="164592"/>
          </a:xfrm>
          <a:prstGeom prst="rect">
            <a:avLst/>
          </a:prstGeom>
          <a:noFill/>
        </p:spPr>
        <p:txBody>
          <a:bodyPr wrap="square" anchor="t">
            <a:spAutoFit/>
          </a:bodyPr>
          <a:lstStyle/>
          <a:p>
            <a:pPr algn="l"/>
            <a:r>
              <a:rPr sz="750" b="0">
                <a:solidFill>
                  <a:srgbClr val="878787"/>
                </a:solidFill>
                <a:latin typeface="Aptos"/>
              </a:rPr>
              <a:t>EXCALIBUR KNIGHTS  |  CONFIDENTIAL INVESTOR PRESENTATION</a:t>
            </a:r>
          </a:p>
        </p:txBody>
      </p:sp>
      <p:sp>
        <p:nvSpPr>
          <p:cNvPr id="20" name="TextBox 19"/>
          <p:cNvSpPr txBox="1"/>
          <p:nvPr/>
        </p:nvSpPr>
        <p:spPr>
          <a:xfrm>
            <a:off x="9418320" y="6473952"/>
            <a:ext cx="2057400" cy="164592"/>
          </a:xfrm>
          <a:prstGeom prst="rect">
            <a:avLst/>
          </a:prstGeom>
          <a:noFill/>
        </p:spPr>
        <p:txBody>
          <a:bodyPr wrap="square" anchor="t">
            <a:spAutoFit/>
          </a:bodyPr>
          <a:lstStyle/>
          <a:p>
            <a:pPr algn="r"/>
            <a:r>
              <a:rPr sz="750" b="0">
                <a:solidFill>
                  <a:srgbClr val="878787"/>
                </a:solidFill>
                <a:latin typeface="Aptos"/>
              </a:rPr>
              <a:t>For discussion purposes only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789920" cy="594360"/>
          </a:xfrm>
          <a:prstGeom prst="rect">
            <a:avLst/>
          </a:prstGeom>
          <a:noFill/>
        </p:spPr>
        <p:txBody>
          <a:bodyPr wrap="square" anchor="t">
            <a:spAutoFit/>
          </a:bodyPr>
          <a:lstStyle/>
          <a:p>
            <a:pPr algn="l"/>
            <a:r>
              <a:rPr sz="2600" b="1">
                <a:solidFill>
                  <a:srgbClr val="0E1012"/>
                </a:solidFill>
                <a:latin typeface="Aptos"/>
              </a:rPr>
              <a:t>ILLUSTRATIVE SENIOR LIVING CONVERSION</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98480" cy="502920"/>
          </a:xfrm>
          <a:prstGeom prst="rect">
            <a:avLst/>
          </a:prstGeom>
          <a:noFill/>
        </p:spPr>
        <p:txBody>
          <a:bodyPr wrap="square" anchor="t">
            <a:spAutoFit/>
          </a:bodyPr>
          <a:lstStyle/>
          <a:p>
            <a:pPr algn="l"/>
            <a:r>
              <a:rPr sz="1200" b="0">
                <a:solidFill>
                  <a:srgbClr val="686D73"/>
                </a:solidFill>
                <a:latin typeface="Aptos"/>
              </a:rPr>
              <a:t>Example only — actual conversion economics depend heavily on local regulation, care model and construction scope.</a:t>
            </a:r>
          </a:p>
        </p:txBody>
      </p:sp>
      <p:sp>
        <p:nvSpPr>
          <p:cNvPr id="5" name="TextBox 4"/>
          <p:cNvSpPr txBox="1"/>
          <p:nvPr/>
        </p:nvSpPr>
        <p:spPr>
          <a:xfrm>
            <a:off x="11064240" y="566928"/>
            <a:ext cx="457200" cy="274320"/>
          </a:xfrm>
          <a:prstGeom prst="rect">
            <a:avLst/>
          </a:prstGeom>
          <a:noFill/>
        </p:spPr>
        <p:txBody>
          <a:bodyPr wrap="square" anchor="t">
            <a:spAutoFit/>
          </a:bodyPr>
          <a:lstStyle/>
          <a:p>
            <a:pPr algn="r"/>
            <a:r>
              <a:rPr sz="900" b="1">
                <a:solidFill>
                  <a:srgbClr val="B88737"/>
                </a:solidFill>
                <a:latin typeface="Aptos"/>
              </a:rPr>
              <a:t>11</a:t>
            </a:r>
          </a:p>
        </p:txBody>
      </p:sp>
      <p:sp>
        <p:nvSpPr>
          <p:cNvPr id="6" name="TextBox 5"/>
          <p:cNvSpPr txBox="1"/>
          <p:nvPr/>
        </p:nvSpPr>
        <p:spPr>
          <a:xfrm>
            <a:off x="548640" y="1737360"/>
            <a:ext cx="2011680" cy="502920"/>
          </a:xfrm>
          <a:prstGeom prst="rect">
            <a:avLst/>
          </a:prstGeom>
          <a:noFill/>
        </p:spPr>
        <p:txBody>
          <a:bodyPr wrap="square" anchor="t">
            <a:spAutoFit/>
          </a:bodyPr>
          <a:lstStyle/>
          <a:p>
            <a:pPr algn="ctr"/>
            <a:r>
              <a:rPr sz="2800" b="1">
                <a:solidFill>
                  <a:srgbClr val="B88737"/>
                </a:solidFill>
                <a:latin typeface="Aptos"/>
              </a:rPr>
              <a:t>$12M</a:t>
            </a:r>
          </a:p>
        </p:txBody>
      </p:sp>
      <p:sp>
        <p:nvSpPr>
          <p:cNvPr id="7" name="TextBox 6"/>
          <p:cNvSpPr txBox="1"/>
          <p:nvPr/>
        </p:nvSpPr>
        <p:spPr>
          <a:xfrm>
            <a:off x="548640" y="2267712"/>
            <a:ext cx="2011680" cy="320040"/>
          </a:xfrm>
          <a:prstGeom prst="rect">
            <a:avLst/>
          </a:prstGeom>
          <a:noFill/>
        </p:spPr>
        <p:txBody>
          <a:bodyPr wrap="square" anchor="t">
            <a:spAutoFit/>
          </a:bodyPr>
          <a:lstStyle/>
          <a:p>
            <a:pPr algn="ctr"/>
            <a:r>
              <a:rPr sz="900" b="1">
                <a:solidFill>
                  <a:srgbClr val="686D73"/>
                </a:solidFill>
                <a:latin typeface="Aptos"/>
              </a:rPr>
              <a:t>DISTRESSED HOTEL ACQUISITION</a:t>
            </a:r>
          </a:p>
        </p:txBody>
      </p:sp>
      <p:sp>
        <p:nvSpPr>
          <p:cNvPr id="8" name="TextBox 7"/>
          <p:cNvSpPr txBox="1"/>
          <p:nvPr/>
        </p:nvSpPr>
        <p:spPr>
          <a:xfrm>
            <a:off x="2834640" y="1737360"/>
            <a:ext cx="2011680" cy="502920"/>
          </a:xfrm>
          <a:prstGeom prst="rect">
            <a:avLst/>
          </a:prstGeom>
          <a:noFill/>
        </p:spPr>
        <p:txBody>
          <a:bodyPr wrap="square" anchor="t">
            <a:spAutoFit/>
          </a:bodyPr>
          <a:lstStyle/>
          <a:p>
            <a:pPr algn="ctr"/>
            <a:r>
              <a:rPr sz="2800" b="1">
                <a:solidFill>
                  <a:srgbClr val="B88737"/>
                </a:solidFill>
                <a:latin typeface="Aptos"/>
              </a:rPr>
              <a:t>$10M</a:t>
            </a:r>
          </a:p>
        </p:txBody>
      </p:sp>
      <p:sp>
        <p:nvSpPr>
          <p:cNvPr id="9" name="TextBox 8"/>
          <p:cNvSpPr txBox="1"/>
          <p:nvPr/>
        </p:nvSpPr>
        <p:spPr>
          <a:xfrm>
            <a:off x="2834640" y="2267712"/>
            <a:ext cx="2011680" cy="320040"/>
          </a:xfrm>
          <a:prstGeom prst="rect">
            <a:avLst/>
          </a:prstGeom>
          <a:noFill/>
        </p:spPr>
        <p:txBody>
          <a:bodyPr wrap="square" anchor="t">
            <a:spAutoFit/>
          </a:bodyPr>
          <a:lstStyle/>
          <a:p>
            <a:pPr algn="ctr"/>
            <a:r>
              <a:rPr sz="900" b="1">
                <a:solidFill>
                  <a:srgbClr val="686D73"/>
                </a:solidFill>
                <a:latin typeface="Aptos"/>
              </a:rPr>
              <a:t>CONVERSION / RENOVATION</a:t>
            </a:r>
          </a:p>
        </p:txBody>
      </p:sp>
      <p:sp>
        <p:nvSpPr>
          <p:cNvPr id="10" name="TextBox 9"/>
          <p:cNvSpPr txBox="1"/>
          <p:nvPr/>
        </p:nvSpPr>
        <p:spPr>
          <a:xfrm>
            <a:off x="5120640" y="1737360"/>
            <a:ext cx="2011680" cy="502920"/>
          </a:xfrm>
          <a:prstGeom prst="rect">
            <a:avLst/>
          </a:prstGeom>
          <a:noFill/>
        </p:spPr>
        <p:txBody>
          <a:bodyPr wrap="square" anchor="t">
            <a:spAutoFit/>
          </a:bodyPr>
          <a:lstStyle/>
          <a:p>
            <a:pPr algn="ctr"/>
            <a:r>
              <a:rPr sz="2800" b="1">
                <a:solidFill>
                  <a:srgbClr val="B88737"/>
                </a:solidFill>
                <a:latin typeface="Aptos"/>
              </a:rPr>
              <a:t>$22M</a:t>
            </a:r>
          </a:p>
        </p:txBody>
      </p:sp>
      <p:sp>
        <p:nvSpPr>
          <p:cNvPr id="11" name="TextBox 10"/>
          <p:cNvSpPr txBox="1"/>
          <p:nvPr/>
        </p:nvSpPr>
        <p:spPr>
          <a:xfrm>
            <a:off x="5120640" y="2267712"/>
            <a:ext cx="2011680" cy="320040"/>
          </a:xfrm>
          <a:prstGeom prst="rect">
            <a:avLst/>
          </a:prstGeom>
          <a:noFill/>
        </p:spPr>
        <p:txBody>
          <a:bodyPr wrap="square" anchor="t">
            <a:spAutoFit/>
          </a:bodyPr>
          <a:lstStyle/>
          <a:p>
            <a:pPr algn="ctr"/>
            <a:r>
              <a:rPr sz="900" b="1">
                <a:solidFill>
                  <a:srgbClr val="686D73"/>
                </a:solidFill>
                <a:latin typeface="Aptos"/>
              </a:rPr>
              <a:t>ILLUSTRATIVE TOTAL BASIS</a:t>
            </a:r>
          </a:p>
        </p:txBody>
      </p:sp>
      <p:sp>
        <p:nvSpPr>
          <p:cNvPr id="12" name="TextBox 11"/>
          <p:cNvSpPr txBox="1"/>
          <p:nvPr/>
        </p:nvSpPr>
        <p:spPr>
          <a:xfrm>
            <a:off x="7406640" y="1737360"/>
            <a:ext cx="2011680" cy="502920"/>
          </a:xfrm>
          <a:prstGeom prst="rect">
            <a:avLst/>
          </a:prstGeom>
          <a:noFill/>
        </p:spPr>
        <p:txBody>
          <a:bodyPr wrap="square" anchor="t">
            <a:spAutoFit/>
          </a:bodyPr>
          <a:lstStyle/>
          <a:p>
            <a:pPr algn="ctr"/>
            <a:r>
              <a:rPr sz="2800" b="1">
                <a:solidFill>
                  <a:srgbClr val="B88737"/>
                </a:solidFill>
                <a:latin typeface="Aptos"/>
              </a:rPr>
              <a:t>100</a:t>
            </a:r>
          </a:p>
        </p:txBody>
      </p:sp>
      <p:sp>
        <p:nvSpPr>
          <p:cNvPr id="13" name="TextBox 12"/>
          <p:cNvSpPr txBox="1"/>
          <p:nvPr/>
        </p:nvSpPr>
        <p:spPr>
          <a:xfrm>
            <a:off x="7406640" y="2267712"/>
            <a:ext cx="2011680" cy="320040"/>
          </a:xfrm>
          <a:prstGeom prst="rect">
            <a:avLst/>
          </a:prstGeom>
          <a:noFill/>
        </p:spPr>
        <p:txBody>
          <a:bodyPr wrap="square" anchor="t">
            <a:spAutoFit/>
          </a:bodyPr>
          <a:lstStyle/>
          <a:p>
            <a:pPr algn="ctr"/>
            <a:r>
              <a:rPr sz="900" b="1">
                <a:solidFill>
                  <a:srgbClr val="686D73"/>
                </a:solidFill>
                <a:latin typeface="Aptos"/>
              </a:rPr>
              <a:t>CONVERTED UNITS</a:t>
            </a:r>
          </a:p>
        </p:txBody>
      </p:sp>
      <p:sp>
        <p:nvSpPr>
          <p:cNvPr id="14" name="TextBox 13"/>
          <p:cNvSpPr txBox="1"/>
          <p:nvPr/>
        </p:nvSpPr>
        <p:spPr>
          <a:xfrm>
            <a:off x="9692640" y="1737360"/>
            <a:ext cx="2011680" cy="502920"/>
          </a:xfrm>
          <a:prstGeom prst="rect">
            <a:avLst/>
          </a:prstGeom>
          <a:noFill/>
        </p:spPr>
        <p:txBody>
          <a:bodyPr wrap="square" anchor="t">
            <a:spAutoFit/>
          </a:bodyPr>
          <a:lstStyle/>
          <a:p>
            <a:pPr algn="ctr"/>
            <a:r>
              <a:rPr sz="2800" b="1">
                <a:solidFill>
                  <a:srgbClr val="B88737"/>
                </a:solidFill>
                <a:latin typeface="Aptos"/>
              </a:rPr>
              <a:t>90%</a:t>
            </a:r>
          </a:p>
        </p:txBody>
      </p:sp>
      <p:sp>
        <p:nvSpPr>
          <p:cNvPr id="15" name="TextBox 14"/>
          <p:cNvSpPr txBox="1"/>
          <p:nvPr/>
        </p:nvSpPr>
        <p:spPr>
          <a:xfrm>
            <a:off x="9692640" y="2267712"/>
            <a:ext cx="2011680" cy="320040"/>
          </a:xfrm>
          <a:prstGeom prst="rect">
            <a:avLst/>
          </a:prstGeom>
          <a:noFill/>
        </p:spPr>
        <p:txBody>
          <a:bodyPr wrap="square" anchor="t">
            <a:spAutoFit/>
          </a:bodyPr>
          <a:lstStyle/>
          <a:p>
            <a:pPr algn="ctr"/>
            <a:r>
              <a:rPr sz="900" b="1">
                <a:solidFill>
                  <a:srgbClr val="686D73"/>
                </a:solidFill>
                <a:latin typeface="Aptos"/>
              </a:rPr>
              <a:t>STABILIZED OCCUPANCY</a:t>
            </a:r>
          </a:p>
        </p:txBody>
      </p:sp>
      <p:sp>
        <p:nvSpPr>
          <p:cNvPr id="16" name="Rounded Rectangle 15"/>
          <p:cNvSpPr/>
          <p:nvPr/>
        </p:nvSpPr>
        <p:spPr>
          <a:xfrm>
            <a:off x="777240" y="2971800"/>
            <a:ext cx="3383280" cy="228600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005840" y="3172968"/>
            <a:ext cx="2926080" cy="320040"/>
          </a:xfrm>
          <a:prstGeom prst="rect">
            <a:avLst/>
          </a:prstGeom>
          <a:noFill/>
        </p:spPr>
        <p:txBody>
          <a:bodyPr wrap="square" anchor="t">
            <a:spAutoFit/>
          </a:bodyPr>
          <a:lstStyle/>
          <a:p>
            <a:pPr algn="l"/>
            <a:r>
              <a:rPr sz="1400" b="1">
                <a:solidFill>
                  <a:srgbClr val="0E1012"/>
                </a:solidFill>
                <a:latin typeface="Aptos"/>
              </a:rPr>
              <a:t>VALUE DRIVERS</a:t>
            </a:r>
          </a:p>
        </p:txBody>
      </p:sp>
      <p:sp>
        <p:nvSpPr>
          <p:cNvPr id="18" name="TextBox 17"/>
          <p:cNvSpPr txBox="1"/>
          <p:nvPr/>
        </p:nvSpPr>
        <p:spPr>
          <a:xfrm>
            <a:off x="1005840" y="3593592"/>
            <a:ext cx="2926080" cy="1508760"/>
          </a:xfrm>
          <a:prstGeom prst="rect">
            <a:avLst/>
          </a:prstGeom>
          <a:noFill/>
        </p:spPr>
        <p:txBody>
          <a:bodyPr wrap="square" anchor="t">
            <a:spAutoFit/>
          </a:bodyPr>
          <a:lstStyle/>
          <a:p>
            <a:pPr algn="l"/>
            <a:r>
              <a:rPr sz="1050" b="0">
                <a:solidFill>
                  <a:srgbClr val="686D73"/>
                </a:solidFill>
                <a:latin typeface="Aptos"/>
              </a:rPr>
              <a:t>Acquire below replacement cost where possible.
Reuse suitable rooms, bathrooms, kitchens and common areas.
Create recurring resident revenue after stabilization.</a:t>
            </a:r>
          </a:p>
        </p:txBody>
      </p:sp>
      <p:sp>
        <p:nvSpPr>
          <p:cNvPr id="19" name="Rectangle 18"/>
          <p:cNvSpPr/>
          <p:nvPr/>
        </p:nvSpPr>
        <p:spPr>
          <a:xfrm>
            <a:off x="777240" y="2971800"/>
            <a:ext cx="54864" cy="228600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4389120" y="2971800"/>
            <a:ext cx="3383280" cy="228600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4617720" y="3172968"/>
            <a:ext cx="2926080" cy="320040"/>
          </a:xfrm>
          <a:prstGeom prst="rect">
            <a:avLst/>
          </a:prstGeom>
          <a:noFill/>
        </p:spPr>
        <p:txBody>
          <a:bodyPr wrap="square" anchor="t">
            <a:spAutoFit/>
          </a:bodyPr>
          <a:lstStyle/>
          <a:p>
            <a:pPr algn="l"/>
            <a:r>
              <a:rPr sz="1400" b="1">
                <a:solidFill>
                  <a:srgbClr val="0E1012"/>
                </a:solidFill>
                <a:latin typeface="Aptos"/>
              </a:rPr>
              <a:t>KEY UNDERWRITING</a:t>
            </a:r>
          </a:p>
        </p:txBody>
      </p:sp>
      <p:sp>
        <p:nvSpPr>
          <p:cNvPr id="22" name="TextBox 21"/>
          <p:cNvSpPr txBox="1"/>
          <p:nvPr/>
        </p:nvSpPr>
        <p:spPr>
          <a:xfrm>
            <a:off x="4617720" y="3593592"/>
            <a:ext cx="2926080" cy="1508760"/>
          </a:xfrm>
          <a:prstGeom prst="rect">
            <a:avLst/>
          </a:prstGeom>
          <a:noFill/>
        </p:spPr>
        <p:txBody>
          <a:bodyPr wrap="square" anchor="t">
            <a:spAutoFit/>
          </a:bodyPr>
          <a:lstStyle/>
          <a:p>
            <a:pPr algn="l"/>
            <a:r>
              <a:rPr sz="1050" b="0">
                <a:solidFill>
                  <a:srgbClr val="686D73"/>
                </a:solidFill>
                <a:latin typeface="Aptos"/>
              </a:rPr>
              <a:t>Local private-pay rates
Care-level mix
Staffing ratios &amp; wages
Food / utilities / insurance
Licensing &amp; compliance costs</a:t>
            </a:r>
          </a:p>
        </p:txBody>
      </p:sp>
      <p:sp>
        <p:nvSpPr>
          <p:cNvPr id="23" name="Rectangle 22"/>
          <p:cNvSpPr/>
          <p:nvPr/>
        </p:nvSpPr>
        <p:spPr>
          <a:xfrm>
            <a:off x="4389120" y="2971800"/>
            <a:ext cx="54864" cy="2286000"/>
          </a:xfrm>
          <a:prstGeom prst="rect">
            <a:avLst/>
          </a:prstGeom>
          <a:solidFill>
            <a:srgbClr val="1843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p:cNvSpPr/>
          <p:nvPr/>
        </p:nvSpPr>
        <p:spPr>
          <a:xfrm>
            <a:off x="8001000" y="2971800"/>
            <a:ext cx="3383280" cy="228600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8229600" y="3172968"/>
            <a:ext cx="2926080" cy="320040"/>
          </a:xfrm>
          <a:prstGeom prst="rect">
            <a:avLst/>
          </a:prstGeom>
          <a:noFill/>
        </p:spPr>
        <p:txBody>
          <a:bodyPr wrap="square" anchor="t">
            <a:spAutoFit/>
          </a:bodyPr>
          <a:lstStyle/>
          <a:p>
            <a:pPr algn="l"/>
            <a:r>
              <a:rPr sz="1400" b="1">
                <a:solidFill>
                  <a:srgbClr val="0E1012"/>
                </a:solidFill>
                <a:latin typeface="Aptos"/>
              </a:rPr>
              <a:t>GO / NO-GO GATES</a:t>
            </a:r>
          </a:p>
        </p:txBody>
      </p:sp>
      <p:sp>
        <p:nvSpPr>
          <p:cNvPr id="26" name="TextBox 25"/>
          <p:cNvSpPr txBox="1"/>
          <p:nvPr/>
        </p:nvSpPr>
        <p:spPr>
          <a:xfrm>
            <a:off x="8229600" y="3593592"/>
            <a:ext cx="2926080" cy="1508760"/>
          </a:xfrm>
          <a:prstGeom prst="rect">
            <a:avLst/>
          </a:prstGeom>
          <a:noFill/>
        </p:spPr>
        <p:txBody>
          <a:bodyPr wrap="square" anchor="t">
            <a:spAutoFit/>
          </a:bodyPr>
          <a:lstStyle/>
          <a:p>
            <a:pPr algn="l"/>
            <a:r>
              <a:rPr sz="1050" b="0">
                <a:solidFill>
                  <a:srgbClr val="686D73"/>
                </a:solidFill>
                <a:latin typeface="Aptos"/>
              </a:rPr>
              <a:t>Zoning confirmed
Life-safety plan validated
Conversion budget verified
Operator identified
Demand study supports occupancy</a:t>
            </a:r>
          </a:p>
        </p:txBody>
      </p:sp>
      <p:sp>
        <p:nvSpPr>
          <p:cNvPr id="27" name="Rectangle 26"/>
          <p:cNvSpPr/>
          <p:nvPr/>
        </p:nvSpPr>
        <p:spPr>
          <a:xfrm>
            <a:off x="8001000" y="2971800"/>
            <a:ext cx="54864" cy="2286000"/>
          </a:xfrm>
          <a:prstGeom prst="rect">
            <a:avLst/>
          </a:prstGeom>
          <a:solidFill>
            <a:srgbClr val="1426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85800" y="6473952"/>
            <a:ext cx="7772400" cy="164592"/>
          </a:xfrm>
          <a:prstGeom prst="rect">
            <a:avLst/>
          </a:prstGeom>
          <a:noFill/>
        </p:spPr>
        <p:txBody>
          <a:bodyPr wrap="square" anchor="t">
            <a:spAutoFit/>
          </a:bodyPr>
          <a:lstStyle/>
          <a:p>
            <a:pPr algn="l"/>
            <a:r>
              <a:rPr sz="750" b="0">
                <a:solidFill>
                  <a:srgbClr val="878787"/>
                </a:solidFill>
                <a:latin typeface="Aptos"/>
              </a:rPr>
              <a:t>EXCALIBUR KNIGHTS  |  CONFIDENTIAL INVESTOR PRESENTATION</a:t>
            </a:r>
          </a:p>
        </p:txBody>
      </p:sp>
      <p:sp>
        <p:nvSpPr>
          <p:cNvPr id="29" name="TextBox 28"/>
          <p:cNvSpPr txBox="1"/>
          <p:nvPr/>
        </p:nvSpPr>
        <p:spPr>
          <a:xfrm>
            <a:off x="9418320" y="6473952"/>
            <a:ext cx="2057400" cy="164592"/>
          </a:xfrm>
          <a:prstGeom prst="rect">
            <a:avLst/>
          </a:prstGeom>
          <a:noFill/>
        </p:spPr>
        <p:txBody>
          <a:bodyPr wrap="square" anchor="t">
            <a:spAutoFit/>
          </a:bodyPr>
          <a:lstStyle/>
          <a:p>
            <a:pPr algn="r"/>
            <a:r>
              <a:rPr sz="750" b="0">
                <a:solidFill>
                  <a:srgbClr val="878787"/>
                </a:solidFill>
                <a:latin typeface="Aptos"/>
              </a:rPr>
              <a:t>For discussion purposes only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E1012"/>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789920" cy="594360"/>
          </a:xfrm>
          <a:prstGeom prst="rect">
            <a:avLst/>
          </a:prstGeom>
          <a:noFill/>
        </p:spPr>
        <p:txBody>
          <a:bodyPr wrap="square" anchor="t">
            <a:spAutoFit/>
          </a:bodyPr>
          <a:lstStyle/>
          <a:p>
            <a:pPr algn="l"/>
            <a:r>
              <a:rPr sz="2600" b="1">
                <a:solidFill>
                  <a:srgbClr val="FFFFFF"/>
                </a:solidFill>
                <a:latin typeface="Aptos"/>
              </a:rPr>
              <a:t>INVESTOR RETURN FRAMEWORK</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98480" cy="502920"/>
          </a:xfrm>
          <a:prstGeom prst="rect">
            <a:avLst/>
          </a:prstGeom>
          <a:noFill/>
        </p:spPr>
        <p:txBody>
          <a:bodyPr wrap="square" anchor="t">
            <a:spAutoFit/>
          </a:bodyPr>
          <a:lstStyle/>
          <a:p>
            <a:pPr algn="l"/>
            <a:r>
              <a:rPr sz="1200" b="0">
                <a:solidFill>
                  <a:srgbClr val="E2E2DE"/>
                </a:solidFill>
                <a:latin typeface="Aptos"/>
              </a:rPr>
              <a:t>Potential returns can be generated through several complementary channels.</a:t>
            </a:r>
          </a:p>
        </p:txBody>
      </p:sp>
      <p:sp>
        <p:nvSpPr>
          <p:cNvPr id="5" name="TextBox 4"/>
          <p:cNvSpPr txBox="1"/>
          <p:nvPr/>
        </p:nvSpPr>
        <p:spPr>
          <a:xfrm>
            <a:off x="11064240" y="566928"/>
            <a:ext cx="457200" cy="274320"/>
          </a:xfrm>
          <a:prstGeom prst="rect">
            <a:avLst/>
          </a:prstGeom>
          <a:noFill/>
        </p:spPr>
        <p:txBody>
          <a:bodyPr wrap="square" anchor="t">
            <a:spAutoFit/>
          </a:bodyPr>
          <a:lstStyle/>
          <a:p>
            <a:pPr algn="r"/>
            <a:r>
              <a:rPr sz="900" b="1">
                <a:solidFill>
                  <a:srgbClr val="B88737"/>
                </a:solidFill>
                <a:latin typeface="Aptos"/>
              </a:rPr>
              <a:t>12</a:t>
            </a:r>
          </a:p>
        </p:txBody>
      </p:sp>
      <p:sp>
        <p:nvSpPr>
          <p:cNvPr id="6" name="Rounded Rectangle 5"/>
          <p:cNvSpPr/>
          <p:nvPr/>
        </p:nvSpPr>
        <p:spPr>
          <a:xfrm>
            <a:off x="777240" y="1828800"/>
            <a:ext cx="2514600" cy="3337560"/>
          </a:xfrm>
          <a:prstGeom prst="roundRect">
            <a:avLst/>
          </a:prstGeom>
          <a:solidFill>
            <a:srgbClr val="23262A"/>
          </a:solidFill>
          <a:ln>
            <a:solidFill>
              <a:srgbClr val="4141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2029968"/>
            <a:ext cx="2057400" cy="320040"/>
          </a:xfrm>
          <a:prstGeom prst="rect">
            <a:avLst/>
          </a:prstGeom>
          <a:noFill/>
        </p:spPr>
        <p:txBody>
          <a:bodyPr wrap="square" anchor="t">
            <a:spAutoFit/>
          </a:bodyPr>
          <a:lstStyle/>
          <a:p>
            <a:pPr algn="l"/>
            <a:r>
              <a:rPr sz="1400" b="1">
                <a:solidFill>
                  <a:srgbClr val="FFFFFF"/>
                </a:solidFill>
                <a:latin typeface="Aptos"/>
              </a:rPr>
              <a:t>CASH FLOW</a:t>
            </a:r>
          </a:p>
        </p:txBody>
      </p:sp>
      <p:sp>
        <p:nvSpPr>
          <p:cNvPr id="8" name="TextBox 7"/>
          <p:cNvSpPr txBox="1"/>
          <p:nvPr/>
        </p:nvSpPr>
        <p:spPr>
          <a:xfrm>
            <a:off x="1005840" y="2450592"/>
            <a:ext cx="2057400" cy="2560320"/>
          </a:xfrm>
          <a:prstGeom prst="rect">
            <a:avLst/>
          </a:prstGeom>
          <a:noFill/>
        </p:spPr>
        <p:txBody>
          <a:bodyPr wrap="square" anchor="t">
            <a:spAutoFit/>
          </a:bodyPr>
          <a:lstStyle/>
          <a:p>
            <a:pPr algn="l"/>
            <a:r>
              <a:rPr sz="1050" b="0">
                <a:solidFill>
                  <a:srgbClr val="E2E2DE"/>
                </a:solidFill>
                <a:latin typeface="Aptos"/>
              </a:rPr>
              <a:t>Property-level distributions after stabilization and reserves.</a:t>
            </a:r>
          </a:p>
        </p:txBody>
      </p:sp>
      <p:sp>
        <p:nvSpPr>
          <p:cNvPr id="9" name="Rectangle 8"/>
          <p:cNvSpPr/>
          <p:nvPr/>
        </p:nvSpPr>
        <p:spPr>
          <a:xfrm>
            <a:off x="777240" y="1828800"/>
            <a:ext cx="54864" cy="333756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3566160" y="1828800"/>
            <a:ext cx="2514600" cy="3337560"/>
          </a:xfrm>
          <a:prstGeom prst="roundRect">
            <a:avLst/>
          </a:prstGeom>
          <a:solidFill>
            <a:srgbClr val="23262A"/>
          </a:solidFill>
          <a:ln>
            <a:solidFill>
              <a:srgbClr val="4141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794760" y="2029968"/>
            <a:ext cx="2057400" cy="320040"/>
          </a:xfrm>
          <a:prstGeom prst="rect">
            <a:avLst/>
          </a:prstGeom>
          <a:noFill/>
        </p:spPr>
        <p:txBody>
          <a:bodyPr wrap="square" anchor="t">
            <a:spAutoFit/>
          </a:bodyPr>
          <a:lstStyle/>
          <a:p>
            <a:pPr algn="l"/>
            <a:r>
              <a:rPr sz="1400" b="1">
                <a:solidFill>
                  <a:srgbClr val="FFFFFF"/>
                </a:solidFill>
                <a:latin typeface="Aptos"/>
              </a:rPr>
              <a:t>APPRECIATION</a:t>
            </a:r>
          </a:p>
        </p:txBody>
      </p:sp>
      <p:sp>
        <p:nvSpPr>
          <p:cNvPr id="12" name="TextBox 11"/>
          <p:cNvSpPr txBox="1"/>
          <p:nvPr/>
        </p:nvSpPr>
        <p:spPr>
          <a:xfrm>
            <a:off x="3794760" y="2450592"/>
            <a:ext cx="2057400" cy="2560320"/>
          </a:xfrm>
          <a:prstGeom prst="rect">
            <a:avLst/>
          </a:prstGeom>
          <a:noFill/>
        </p:spPr>
        <p:txBody>
          <a:bodyPr wrap="square" anchor="t">
            <a:spAutoFit/>
          </a:bodyPr>
          <a:lstStyle/>
          <a:p>
            <a:pPr algn="l"/>
            <a:r>
              <a:rPr sz="1050" b="0">
                <a:solidFill>
                  <a:srgbClr val="E2E2DE"/>
                </a:solidFill>
                <a:latin typeface="Aptos"/>
              </a:rPr>
              <a:t>Value creation from NOI growth and stronger asset quality.</a:t>
            </a:r>
          </a:p>
        </p:txBody>
      </p:sp>
      <p:sp>
        <p:nvSpPr>
          <p:cNvPr id="13" name="Rectangle 12"/>
          <p:cNvSpPr/>
          <p:nvPr/>
        </p:nvSpPr>
        <p:spPr>
          <a:xfrm>
            <a:off x="3566160" y="1828800"/>
            <a:ext cx="54864" cy="3337560"/>
          </a:xfrm>
          <a:prstGeom prst="rect">
            <a:avLst/>
          </a:prstGeom>
          <a:solidFill>
            <a:srgbClr val="DAB1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355079" y="1828800"/>
            <a:ext cx="2514600" cy="3337560"/>
          </a:xfrm>
          <a:prstGeom prst="roundRect">
            <a:avLst/>
          </a:prstGeom>
          <a:solidFill>
            <a:srgbClr val="23262A"/>
          </a:solidFill>
          <a:ln>
            <a:solidFill>
              <a:srgbClr val="4141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583679" y="2029968"/>
            <a:ext cx="2057400" cy="320040"/>
          </a:xfrm>
          <a:prstGeom prst="rect">
            <a:avLst/>
          </a:prstGeom>
          <a:noFill/>
        </p:spPr>
        <p:txBody>
          <a:bodyPr wrap="square" anchor="t">
            <a:spAutoFit/>
          </a:bodyPr>
          <a:lstStyle/>
          <a:p>
            <a:pPr algn="l"/>
            <a:r>
              <a:rPr sz="1400" b="1">
                <a:solidFill>
                  <a:srgbClr val="FFFFFF"/>
                </a:solidFill>
                <a:latin typeface="Aptos"/>
              </a:rPr>
              <a:t>REFINANCING</a:t>
            </a:r>
          </a:p>
        </p:txBody>
      </p:sp>
      <p:sp>
        <p:nvSpPr>
          <p:cNvPr id="16" name="TextBox 15"/>
          <p:cNvSpPr txBox="1"/>
          <p:nvPr/>
        </p:nvSpPr>
        <p:spPr>
          <a:xfrm>
            <a:off x="6583679" y="2450592"/>
            <a:ext cx="2057400" cy="2560320"/>
          </a:xfrm>
          <a:prstGeom prst="rect">
            <a:avLst/>
          </a:prstGeom>
          <a:noFill/>
        </p:spPr>
        <p:txBody>
          <a:bodyPr wrap="square" anchor="t">
            <a:spAutoFit/>
          </a:bodyPr>
          <a:lstStyle/>
          <a:p>
            <a:pPr algn="l"/>
            <a:r>
              <a:rPr sz="1050" b="0">
                <a:solidFill>
                  <a:srgbClr val="E2E2DE"/>
                </a:solidFill>
                <a:latin typeface="Aptos"/>
              </a:rPr>
              <a:t>Potential return of capital while retaining ownership.</a:t>
            </a:r>
          </a:p>
        </p:txBody>
      </p:sp>
      <p:sp>
        <p:nvSpPr>
          <p:cNvPr id="17" name="Rectangle 16"/>
          <p:cNvSpPr/>
          <p:nvPr/>
        </p:nvSpPr>
        <p:spPr>
          <a:xfrm>
            <a:off x="6355079" y="1828800"/>
            <a:ext cx="54864" cy="3337560"/>
          </a:xfrm>
          <a:prstGeom prst="rect">
            <a:avLst/>
          </a:prstGeom>
          <a:solidFill>
            <a:srgbClr val="1426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9143999" y="1828800"/>
            <a:ext cx="2514600" cy="3337560"/>
          </a:xfrm>
          <a:prstGeom prst="roundRect">
            <a:avLst/>
          </a:prstGeom>
          <a:solidFill>
            <a:srgbClr val="23262A"/>
          </a:solidFill>
          <a:ln>
            <a:solidFill>
              <a:srgbClr val="4141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372599" y="2029968"/>
            <a:ext cx="2057400" cy="320040"/>
          </a:xfrm>
          <a:prstGeom prst="rect">
            <a:avLst/>
          </a:prstGeom>
          <a:noFill/>
        </p:spPr>
        <p:txBody>
          <a:bodyPr wrap="square" anchor="t">
            <a:spAutoFit/>
          </a:bodyPr>
          <a:lstStyle/>
          <a:p>
            <a:pPr algn="l"/>
            <a:r>
              <a:rPr sz="1400" b="1">
                <a:solidFill>
                  <a:srgbClr val="FFFFFF"/>
                </a:solidFill>
                <a:latin typeface="Aptos"/>
              </a:rPr>
              <a:t>STRATEGIC EXIT</a:t>
            </a:r>
          </a:p>
        </p:txBody>
      </p:sp>
      <p:sp>
        <p:nvSpPr>
          <p:cNvPr id="20" name="TextBox 19"/>
          <p:cNvSpPr txBox="1"/>
          <p:nvPr/>
        </p:nvSpPr>
        <p:spPr>
          <a:xfrm>
            <a:off x="9372599" y="2450592"/>
            <a:ext cx="2057400" cy="2560320"/>
          </a:xfrm>
          <a:prstGeom prst="rect">
            <a:avLst/>
          </a:prstGeom>
          <a:noFill/>
        </p:spPr>
        <p:txBody>
          <a:bodyPr wrap="square" anchor="t">
            <a:spAutoFit/>
          </a:bodyPr>
          <a:lstStyle/>
          <a:p>
            <a:pPr algn="l"/>
            <a:r>
              <a:rPr sz="1050" b="0">
                <a:solidFill>
                  <a:srgbClr val="E2E2DE"/>
                </a:solidFill>
                <a:latin typeface="Aptos"/>
              </a:rPr>
              <a:t>Sale, recapitalization or portfolio transaction when attractive.</a:t>
            </a:r>
          </a:p>
        </p:txBody>
      </p:sp>
      <p:sp>
        <p:nvSpPr>
          <p:cNvPr id="21" name="Rectangle 20"/>
          <p:cNvSpPr/>
          <p:nvPr/>
        </p:nvSpPr>
        <p:spPr>
          <a:xfrm>
            <a:off x="9143999" y="1828800"/>
            <a:ext cx="54864" cy="3337560"/>
          </a:xfrm>
          <a:prstGeom prst="rect">
            <a:avLst/>
          </a:prstGeom>
          <a:solidFill>
            <a:srgbClr val="1843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14400" y="5650992"/>
            <a:ext cx="10332720" cy="411480"/>
          </a:xfrm>
          <a:prstGeom prst="rect">
            <a:avLst/>
          </a:prstGeom>
          <a:noFill/>
        </p:spPr>
        <p:txBody>
          <a:bodyPr wrap="square" anchor="t">
            <a:spAutoFit/>
          </a:bodyPr>
          <a:lstStyle/>
          <a:p>
            <a:pPr algn="ctr"/>
            <a:r>
              <a:rPr sz="1100" b="0">
                <a:solidFill>
                  <a:srgbClr val="E2E2DE"/>
                </a:solidFill>
                <a:latin typeface="Aptos"/>
              </a:rPr>
              <a:t>Returns are not guaranteed. Each investment will be underwritten and offered on its own merits and documentation.</a:t>
            </a:r>
          </a:p>
        </p:txBody>
      </p:sp>
      <p:sp>
        <p:nvSpPr>
          <p:cNvPr id="23" name="TextBox 22"/>
          <p:cNvSpPr txBox="1"/>
          <p:nvPr/>
        </p:nvSpPr>
        <p:spPr>
          <a:xfrm>
            <a:off x="685800" y="6473952"/>
            <a:ext cx="7772400" cy="164592"/>
          </a:xfrm>
          <a:prstGeom prst="rect">
            <a:avLst/>
          </a:prstGeom>
          <a:noFill/>
        </p:spPr>
        <p:txBody>
          <a:bodyPr wrap="square" anchor="t">
            <a:spAutoFit/>
          </a:bodyPr>
          <a:lstStyle/>
          <a:p>
            <a:pPr algn="l"/>
            <a:r>
              <a:rPr sz="750" b="0">
                <a:solidFill>
                  <a:srgbClr val="969696"/>
                </a:solidFill>
                <a:latin typeface="Aptos"/>
              </a:rPr>
              <a:t>EXCALIBUR KNIGHTS  |  CONFIDENTIAL INVESTOR PRESENTATION</a:t>
            </a:r>
          </a:p>
        </p:txBody>
      </p:sp>
      <p:sp>
        <p:nvSpPr>
          <p:cNvPr id="24" name="TextBox 23"/>
          <p:cNvSpPr txBox="1"/>
          <p:nvPr/>
        </p:nvSpPr>
        <p:spPr>
          <a:xfrm>
            <a:off x="9418320" y="6473952"/>
            <a:ext cx="2057400" cy="164592"/>
          </a:xfrm>
          <a:prstGeom prst="rect">
            <a:avLst/>
          </a:prstGeom>
          <a:noFill/>
        </p:spPr>
        <p:txBody>
          <a:bodyPr wrap="square" anchor="t">
            <a:spAutoFit/>
          </a:bodyPr>
          <a:lstStyle/>
          <a:p>
            <a:pPr algn="r"/>
            <a:r>
              <a:rPr sz="750" b="0">
                <a:solidFill>
                  <a:srgbClr val="969696"/>
                </a:solidFill>
                <a:latin typeface="Aptos"/>
              </a:rPr>
              <a:t>For discussion purposes only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789920" cy="594360"/>
          </a:xfrm>
          <a:prstGeom prst="rect">
            <a:avLst/>
          </a:prstGeom>
          <a:noFill/>
        </p:spPr>
        <p:txBody>
          <a:bodyPr wrap="square" anchor="t">
            <a:spAutoFit/>
          </a:bodyPr>
          <a:lstStyle/>
          <a:p>
            <a:pPr algn="l"/>
            <a:r>
              <a:rPr sz="2600" b="1">
                <a:solidFill>
                  <a:srgbClr val="0E1012"/>
                </a:solidFill>
                <a:latin typeface="Aptos"/>
              </a:rPr>
              <a:t>PROPOSED SPONSOR ECONOMICS</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98480" cy="502920"/>
          </a:xfrm>
          <a:prstGeom prst="rect">
            <a:avLst/>
          </a:prstGeom>
          <a:noFill/>
        </p:spPr>
        <p:txBody>
          <a:bodyPr wrap="square" anchor="t">
            <a:spAutoFit/>
          </a:bodyPr>
          <a:lstStyle/>
          <a:p>
            <a:pPr algn="l"/>
            <a:r>
              <a:rPr sz="1200" b="0">
                <a:solidFill>
                  <a:srgbClr val="686D73"/>
                </a:solidFill>
                <a:latin typeface="Aptos"/>
              </a:rPr>
              <a:t>A transparent framework aligned with performance. Final terms are transaction-specific.</a:t>
            </a:r>
          </a:p>
        </p:txBody>
      </p:sp>
      <p:sp>
        <p:nvSpPr>
          <p:cNvPr id="5" name="TextBox 4"/>
          <p:cNvSpPr txBox="1"/>
          <p:nvPr/>
        </p:nvSpPr>
        <p:spPr>
          <a:xfrm>
            <a:off x="11064240" y="566928"/>
            <a:ext cx="457200" cy="274320"/>
          </a:xfrm>
          <a:prstGeom prst="rect">
            <a:avLst/>
          </a:prstGeom>
          <a:noFill/>
        </p:spPr>
        <p:txBody>
          <a:bodyPr wrap="square" anchor="t">
            <a:spAutoFit/>
          </a:bodyPr>
          <a:lstStyle/>
          <a:p>
            <a:pPr algn="r"/>
            <a:r>
              <a:rPr sz="900" b="1">
                <a:solidFill>
                  <a:srgbClr val="B88737"/>
                </a:solidFill>
                <a:latin typeface="Aptos"/>
              </a:rPr>
              <a:t>13</a:t>
            </a:r>
          </a:p>
        </p:txBody>
      </p:sp>
      <p:graphicFrame>
        <p:nvGraphicFramePr>
          <p:cNvPr id="6" name="Table 5"/>
          <p:cNvGraphicFramePr>
            <a:graphicFrameLocks noGrp="1"/>
          </p:cNvGraphicFramePr>
          <p:nvPr/>
        </p:nvGraphicFramePr>
        <p:xfrm>
          <a:off x="914400" y="1737360"/>
          <a:ext cx="10332720" cy="3383280"/>
        </p:xfrm>
        <a:graphic>
          <a:graphicData uri="http://schemas.openxmlformats.org/drawingml/2006/table">
            <a:tbl>
              <a:tblPr firstRow="1" bandRow="1">
                <a:tableStyleId>{5C22544A-7EE6-4342-B048-85BDC9FD1C3A}</a:tableStyleId>
              </a:tblPr>
              <a:tblGrid>
                <a:gridCol w="310896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4480560">
                  <a:extLst>
                    <a:ext uri="{9D8B030D-6E8A-4147-A177-3AD203B41FA5}">
                      <a16:colId xmlns:a16="http://schemas.microsoft.com/office/drawing/2014/main" val="20002"/>
                    </a:ext>
                  </a:extLst>
                </a:gridCol>
              </a:tblGrid>
              <a:tr h="563880">
                <a:tc>
                  <a:txBody>
                    <a:bodyPr/>
                    <a:lstStyle/>
                    <a:p>
                      <a:pPr algn="l">
                        <a:defRPr sz="1100" b="1">
                          <a:solidFill>
                            <a:srgbClr val="FFFFFF"/>
                          </a:solidFill>
                          <a:latin typeface="Aptos"/>
                        </a:defRPr>
                      </a:pPr>
                      <a:r>
                        <a:t>Component</a:t>
                      </a:r>
                    </a:p>
                  </a:txBody>
                  <a:tcPr>
                    <a:solidFill>
                      <a:srgbClr val="0E1012"/>
                    </a:solidFill>
                  </a:tcPr>
                </a:tc>
                <a:tc>
                  <a:txBody>
                    <a:bodyPr/>
                    <a:lstStyle/>
                    <a:p>
                      <a:pPr algn="l">
                        <a:defRPr sz="1100" b="1">
                          <a:solidFill>
                            <a:srgbClr val="FFFFFF"/>
                          </a:solidFill>
                          <a:latin typeface="Aptos"/>
                        </a:defRPr>
                      </a:pPr>
                      <a:r>
                        <a:t>Illustrative Structure</a:t>
                      </a:r>
                    </a:p>
                  </a:txBody>
                  <a:tcPr>
                    <a:solidFill>
                      <a:srgbClr val="0E1012"/>
                    </a:solidFill>
                  </a:tcPr>
                </a:tc>
                <a:tc>
                  <a:txBody>
                    <a:bodyPr/>
                    <a:lstStyle/>
                    <a:p>
                      <a:pPr algn="l">
                        <a:defRPr sz="1100" b="1">
                          <a:solidFill>
                            <a:srgbClr val="FFFFFF"/>
                          </a:solidFill>
                          <a:latin typeface="Aptos"/>
                        </a:defRPr>
                      </a:pPr>
                      <a:r>
                        <a:t>Purpose</a:t>
                      </a:r>
                    </a:p>
                  </a:txBody>
                  <a:tcPr>
                    <a:solidFill>
                      <a:srgbClr val="0E1012"/>
                    </a:solidFill>
                  </a:tcPr>
                </a:tc>
                <a:extLst>
                  <a:ext uri="{0D108BD9-81ED-4DB2-BD59-A6C34878D82A}">
                    <a16:rowId xmlns:a16="http://schemas.microsoft.com/office/drawing/2014/main" val="10000"/>
                  </a:ext>
                </a:extLst>
              </a:tr>
              <a:tr h="563880">
                <a:tc>
                  <a:txBody>
                    <a:bodyPr/>
                    <a:lstStyle/>
                    <a:p>
                      <a:pPr algn="l">
                        <a:defRPr sz="1000" b="0">
                          <a:solidFill>
                            <a:srgbClr val="0E1012"/>
                          </a:solidFill>
                          <a:latin typeface="Aptos"/>
                        </a:defRPr>
                      </a:pPr>
                      <a:r>
                        <a:t>Acquisition Fee</a:t>
                      </a:r>
                    </a:p>
                  </a:txBody>
                  <a:tcPr>
                    <a:solidFill>
                      <a:srgbClr val="F7F4EE"/>
                    </a:solidFill>
                  </a:tcPr>
                </a:tc>
                <a:tc>
                  <a:txBody>
                    <a:bodyPr/>
                    <a:lstStyle/>
                    <a:p>
                      <a:pPr algn="l">
                        <a:defRPr sz="1000" b="0">
                          <a:solidFill>
                            <a:srgbClr val="0E1012"/>
                          </a:solidFill>
                          <a:latin typeface="Aptos"/>
                        </a:defRPr>
                      </a:pPr>
                      <a:r>
                        <a:t>1.0%–2.0%</a:t>
                      </a:r>
                    </a:p>
                  </a:txBody>
                  <a:tcPr>
                    <a:solidFill>
                      <a:srgbClr val="F7F4EE"/>
                    </a:solidFill>
                  </a:tcPr>
                </a:tc>
                <a:tc>
                  <a:txBody>
                    <a:bodyPr/>
                    <a:lstStyle/>
                    <a:p>
                      <a:pPr algn="l">
                        <a:defRPr sz="1000" b="0">
                          <a:solidFill>
                            <a:srgbClr val="0E1012"/>
                          </a:solidFill>
                          <a:latin typeface="Aptos"/>
                        </a:defRPr>
                      </a:pPr>
                      <a:r>
                        <a:t>Compensates sourcing, underwriting and closing execution</a:t>
                      </a:r>
                    </a:p>
                  </a:txBody>
                  <a:tcPr>
                    <a:solidFill>
                      <a:srgbClr val="F7F4EE"/>
                    </a:solidFill>
                  </a:tcPr>
                </a:tc>
                <a:extLst>
                  <a:ext uri="{0D108BD9-81ED-4DB2-BD59-A6C34878D82A}">
                    <a16:rowId xmlns:a16="http://schemas.microsoft.com/office/drawing/2014/main" val="10001"/>
                  </a:ext>
                </a:extLst>
              </a:tr>
              <a:tr h="563880">
                <a:tc>
                  <a:txBody>
                    <a:bodyPr/>
                    <a:lstStyle/>
                    <a:p>
                      <a:pPr algn="l">
                        <a:defRPr sz="1000" b="0">
                          <a:solidFill>
                            <a:srgbClr val="0E1012"/>
                          </a:solidFill>
                          <a:latin typeface="Aptos"/>
                        </a:defRPr>
                      </a:pPr>
                      <a:r>
                        <a:t>Asset Management Fee</a:t>
                      </a:r>
                    </a:p>
                  </a:txBody>
                  <a:tcPr>
                    <a:solidFill>
                      <a:srgbClr val="FFFFFF"/>
                    </a:solidFill>
                  </a:tcPr>
                </a:tc>
                <a:tc>
                  <a:txBody>
                    <a:bodyPr/>
                    <a:lstStyle/>
                    <a:p>
                      <a:pPr algn="l">
                        <a:defRPr sz="1000" b="0">
                          <a:solidFill>
                            <a:srgbClr val="0E1012"/>
                          </a:solidFill>
                          <a:latin typeface="Aptos"/>
                        </a:defRPr>
                      </a:pPr>
                      <a:r>
                        <a:t>1.0%–2.0% of equity / revenue basis</a:t>
                      </a:r>
                    </a:p>
                  </a:txBody>
                  <a:tcPr>
                    <a:solidFill>
                      <a:srgbClr val="FFFFFF"/>
                    </a:solidFill>
                  </a:tcPr>
                </a:tc>
                <a:tc>
                  <a:txBody>
                    <a:bodyPr/>
                    <a:lstStyle/>
                    <a:p>
                      <a:pPr algn="l">
                        <a:defRPr sz="1000" b="0">
                          <a:solidFill>
                            <a:srgbClr val="0E1012"/>
                          </a:solidFill>
                          <a:latin typeface="Aptos"/>
                        </a:defRPr>
                      </a:pPr>
                      <a:r>
                        <a:t>Ongoing strategic and financial oversight</a:t>
                      </a:r>
                    </a:p>
                  </a:txBody>
                  <a:tcPr>
                    <a:solidFill>
                      <a:srgbClr val="FFFFFF"/>
                    </a:solidFill>
                  </a:tcPr>
                </a:tc>
                <a:extLst>
                  <a:ext uri="{0D108BD9-81ED-4DB2-BD59-A6C34878D82A}">
                    <a16:rowId xmlns:a16="http://schemas.microsoft.com/office/drawing/2014/main" val="10002"/>
                  </a:ext>
                </a:extLst>
              </a:tr>
              <a:tr h="563880">
                <a:tc>
                  <a:txBody>
                    <a:bodyPr/>
                    <a:lstStyle/>
                    <a:p>
                      <a:pPr algn="l">
                        <a:defRPr sz="1000" b="0">
                          <a:solidFill>
                            <a:srgbClr val="0E1012"/>
                          </a:solidFill>
                          <a:latin typeface="Aptos"/>
                        </a:defRPr>
                      </a:pPr>
                      <a:r>
                        <a:t>Preferred Return</a:t>
                      </a:r>
                    </a:p>
                  </a:txBody>
                  <a:tcPr>
                    <a:solidFill>
                      <a:srgbClr val="F7F4EE"/>
                    </a:solidFill>
                  </a:tcPr>
                </a:tc>
                <a:tc>
                  <a:txBody>
                    <a:bodyPr/>
                    <a:lstStyle/>
                    <a:p>
                      <a:pPr algn="l">
                        <a:defRPr sz="1000" b="0">
                          <a:solidFill>
                            <a:srgbClr val="0E1012"/>
                          </a:solidFill>
                          <a:latin typeface="Aptos"/>
                        </a:defRPr>
                      </a:pPr>
                      <a:r>
                        <a:t>Example: 8%</a:t>
                      </a:r>
                    </a:p>
                  </a:txBody>
                  <a:tcPr>
                    <a:solidFill>
                      <a:srgbClr val="F7F4EE"/>
                    </a:solidFill>
                  </a:tcPr>
                </a:tc>
                <a:tc>
                  <a:txBody>
                    <a:bodyPr/>
                    <a:lstStyle/>
                    <a:p>
                      <a:pPr algn="l">
                        <a:defRPr sz="1000" b="0">
                          <a:solidFill>
                            <a:srgbClr val="0E1012"/>
                          </a:solidFill>
                          <a:latin typeface="Aptos"/>
                        </a:defRPr>
                      </a:pPr>
                      <a:r>
                        <a:t>Priority return to investors before sponsor promote</a:t>
                      </a:r>
                    </a:p>
                  </a:txBody>
                  <a:tcPr>
                    <a:solidFill>
                      <a:srgbClr val="F7F4EE"/>
                    </a:solidFill>
                  </a:tcPr>
                </a:tc>
                <a:extLst>
                  <a:ext uri="{0D108BD9-81ED-4DB2-BD59-A6C34878D82A}">
                    <a16:rowId xmlns:a16="http://schemas.microsoft.com/office/drawing/2014/main" val="10003"/>
                  </a:ext>
                </a:extLst>
              </a:tr>
              <a:tr h="563880">
                <a:tc>
                  <a:txBody>
                    <a:bodyPr/>
                    <a:lstStyle/>
                    <a:p>
                      <a:pPr algn="l">
                        <a:defRPr sz="1000" b="0">
                          <a:solidFill>
                            <a:srgbClr val="0E1012"/>
                          </a:solidFill>
                          <a:latin typeface="Aptos"/>
                        </a:defRPr>
                      </a:pPr>
                      <a:r>
                        <a:t>Promote / Carried Interest</a:t>
                      </a:r>
                    </a:p>
                  </a:txBody>
                  <a:tcPr>
                    <a:solidFill>
                      <a:srgbClr val="FFFFFF"/>
                    </a:solidFill>
                  </a:tcPr>
                </a:tc>
                <a:tc>
                  <a:txBody>
                    <a:bodyPr/>
                    <a:lstStyle/>
                    <a:p>
                      <a:pPr algn="l">
                        <a:defRPr sz="1000" b="0">
                          <a:solidFill>
                            <a:srgbClr val="0E1012"/>
                          </a:solidFill>
                          <a:latin typeface="Aptos"/>
                        </a:defRPr>
                      </a:pPr>
                      <a:r>
                        <a:t>Example: 20% above hurdle</a:t>
                      </a:r>
                    </a:p>
                  </a:txBody>
                  <a:tcPr>
                    <a:solidFill>
                      <a:srgbClr val="FFFFFF"/>
                    </a:solidFill>
                  </a:tcPr>
                </a:tc>
                <a:tc>
                  <a:txBody>
                    <a:bodyPr/>
                    <a:lstStyle/>
                    <a:p>
                      <a:pPr algn="l">
                        <a:defRPr sz="1000" b="0">
                          <a:solidFill>
                            <a:srgbClr val="0E1012"/>
                          </a:solidFill>
                          <a:latin typeface="Aptos"/>
                        </a:defRPr>
                      </a:pPr>
                      <a:r>
                        <a:t>Aligns sponsor upside with investor performance</a:t>
                      </a:r>
                    </a:p>
                  </a:txBody>
                  <a:tcPr>
                    <a:solidFill>
                      <a:srgbClr val="FFFFFF"/>
                    </a:solidFill>
                  </a:tcPr>
                </a:tc>
                <a:extLst>
                  <a:ext uri="{0D108BD9-81ED-4DB2-BD59-A6C34878D82A}">
                    <a16:rowId xmlns:a16="http://schemas.microsoft.com/office/drawing/2014/main" val="10004"/>
                  </a:ext>
                </a:extLst>
              </a:tr>
              <a:tr h="563880">
                <a:tc>
                  <a:txBody>
                    <a:bodyPr/>
                    <a:lstStyle/>
                    <a:p>
                      <a:pPr algn="l">
                        <a:defRPr sz="1000" b="0">
                          <a:solidFill>
                            <a:srgbClr val="0E1012"/>
                          </a:solidFill>
                          <a:latin typeface="Aptos"/>
                        </a:defRPr>
                      </a:pPr>
                      <a:r>
                        <a:t>Property Management</a:t>
                      </a:r>
                    </a:p>
                  </a:txBody>
                  <a:tcPr>
                    <a:solidFill>
                      <a:srgbClr val="F7F4EE"/>
                    </a:solidFill>
                  </a:tcPr>
                </a:tc>
                <a:tc>
                  <a:txBody>
                    <a:bodyPr/>
                    <a:lstStyle/>
                    <a:p>
                      <a:pPr algn="l">
                        <a:defRPr sz="1000" b="0">
                          <a:solidFill>
                            <a:srgbClr val="0E1012"/>
                          </a:solidFill>
                          <a:latin typeface="Aptos"/>
                        </a:defRPr>
                      </a:pPr>
                      <a:r>
                        <a:t>Third-party / negotiated</a:t>
                      </a:r>
                    </a:p>
                  </a:txBody>
                  <a:tcPr>
                    <a:solidFill>
                      <a:srgbClr val="F7F4EE"/>
                    </a:solidFill>
                  </a:tcPr>
                </a:tc>
                <a:tc>
                  <a:txBody>
                    <a:bodyPr/>
                    <a:lstStyle/>
                    <a:p>
                      <a:pPr algn="l">
                        <a:defRPr sz="1000" b="0">
                          <a:solidFill>
                            <a:srgbClr val="0E1012"/>
                          </a:solidFill>
                          <a:latin typeface="Aptos"/>
                        </a:defRPr>
                      </a:pPr>
                      <a:r>
                        <a:t>Paid to specialized hotel or senior-living operator</a:t>
                      </a:r>
                    </a:p>
                  </a:txBody>
                  <a:tcPr>
                    <a:solidFill>
                      <a:srgbClr val="F7F4EE"/>
                    </a:solidFill>
                  </a:tcPr>
                </a:tc>
                <a:extLst>
                  <a:ext uri="{0D108BD9-81ED-4DB2-BD59-A6C34878D82A}">
                    <a16:rowId xmlns:a16="http://schemas.microsoft.com/office/drawing/2014/main" val="10005"/>
                  </a:ext>
                </a:extLst>
              </a:tr>
            </a:tbl>
          </a:graphicData>
        </a:graphic>
      </p:graphicFrame>
      <p:sp>
        <p:nvSpPr>
          <p:cNvPr id="7" name="TextBox 6"/>
          <p:cNvSpPr txBox="1"/>
          <p:nvPr/>
        </p:nvSpPr>
        <p:spPr>
          <a:xfrm>
            <a:off x="914400" y="5440680"/>
            <a:ext cx="10332720" cy="502920"/>
          </a:xfrm>
          <a:prstGeom prst="rect">
            <a:avLst/>
          </a:prstGeom>
          <a:noFill/>
        </p:spPr>
        <p:txBody>
          <a:bodyPr wrap="square" anchor="t">
            <a:spAutoFit/>
          </a:bodyPr>
          <a:lstStyle/>
          <a:p>
            <a:pPr algn="ctr"/>
            <a:r>
              <a:rPr sz="1050" b="0">
                <a:solidFill>
                  <a:srgbClr val="686D73"/>
                </a:solidFill>
                <a:latin typeface="Aptos"/>
              </a:rPr>
              <a:t>Illustrative only. Fees, waterfalls, preferred returns and promotes must be established in the governing and offering documents for each vehicle.</a:t>
            </a:r>
          </a:p>
        </p:txBody>
      </p:sp>
      <p:sp>
        <p:nvSpPr>
          <p:cNvPr id="8" name="TextBox 7"/>
          <p:cNvSpPr txBox="1"/>
          <p:nvPr/>
        </p:nvSpPr>
        <p:spPr>
          <a:xfrm>
            <a:off x="685800" y="6473952"/>
            <a:ext cx="7772400" cy="164592"/>
          </a:xfrm>
          <a:prstGeom prst="rect">
            <a:avLst/>
          </a:prstGeom>
          <a:noFill/>
        </p:spPr>
        <p:txBody>
          <a:bodyPr wrap="square" anchor="t">
            <a:spAutoFit/>
          </a:bodyPr>
          <a:lstStyle/>
          <a:p>
            <a:pPr algn="l"/>
            <a:r>
              <a:rPr sz="750" b="0">
                <a:solidFill>
                  <a:srgbClr val="878787"/>
                </a:solidFill>
                <a:latin typeface="Aptos"/>
              </a:rPr>
              <a:t>EXCALIBUR KNIGHTS  |  CONFIDENTIAL INVESTOR PRESENTATION</a:t>
            </a:r>
          </a:p>
        </p:txBody>
      </p:sp>
      <p:sp>
        <p:nvSpPr>
          <p:cNvPr id="9" name="TextBox 8"/>
          <p:cNvSpPr txBox="1"/>
          <p:nvPr/>
        </p:nvSpPr>
        <p:spPr>
          <a:xfrm>
            <a:off x="9418320" y="6473952"/>
            <a:ext cx="2057400" cy="164592"/>
          </a:xfrm>
          <a:prstGeom prst="rect">
            <a:avLst/>
          </a:prstGeom>
          <a:noFill/>
        </p:spPr>
        <p:txBody>
          <a:bodyPr wrap="square" anchor="t">
            <a:spAutoFit/>
          </a:bodyPr>
          <a:lstStyle/>
          <a:p>
            <a:pPr algn="r"/>
            <a:r>
              <a:rPr sz="750" b="0">
                <a:solidFill>
                  <a:srgbClr val="878787"/>
                </a:solidFill>
                <a:latin typeface="Aptos"/>
              </a:rPr>
              <a:t>For discussion purposes only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789920" cy="594360"/>
          </a:xfrm>
          <a:prstGeom prst="rect">
            <a:avLst/>
          </a:prstGeom>
          <a:noFill/>
        </p:spPr>
        <p:txBody>
          <a:bodyPr wrap="square" anchor="t">
            <a:spAutoFit/>
          </a:bodyPr>
          <a:lstStyle/>
          <a:p>
            <a:pPr algn="l"/>
            <a:r>
              <a:rPr sz="2600" b="1">
                <a:solidFill>
                  <a:srgbClr val="0E1012"/>
                </a:solidFill>
                <a:latin typeface="Aptos"/>
              </a:rPr>
              <a:t>RISK MANAGEMENT</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98480" cy="502920"/>
          </a:xfrm>
          <a:prstGeom prst="rect">
            <a:avLst/>
          </a:prstGeom>
          <a:noFill/>
        </p:spPr>
        <p:txBody>
          <a:bodyPr wrap="square" anchor="t">
            <a:spAutoFit/>
          </a:bodyPr>
          <a:lstStyle/>
          <a:p>
            <a:pPr algn="l"/>
            <a:r>
              <a:rPr sz="1200" b="0">
                <a:solidFill>
                  <a:srgbClr val="686D73"/>
                </a:solidFill>
                <a:latin typeface="Aptos"/>
              </a:rPr>
              <a:t>Protecting capital begins with acknowledging what can go wrong and underwriting it explicitly.</a:t>
            </a:r>
          </a:p>
        </p:txBody>
      </p:sp>
      <p:sp>
        <p:nvSpPr>
          <p:cNvPr id="5" name="TextBox 4"/>
          <p:cNvSpPr txBox="1"/>
          <p:nvPr/>
        </p:nvSpPr>
        <p:spPr>
          <a:xfrm>
            <a:off x="11064240" y="566928"/>
            <a:ext cx="457200" cy="274320"/>
          </a:xfrm>
          <a:prstGeom prst="rect">
            <a:avLst/>
          </a:prstGeom>
          <a:noFill/>
        </p:spPr>
        <p:txBody>
          <a:bodyPr wrap="square" anchor="t">
            <a:spAutoFit/>
          </a:bodyPr>
          <a:lstStyle/>
          <a:p>
            <a:pPr algn="r"/>
            <a:r>
              <a:rPr sz="900" b="1">
                <a:solidFill>
                  <a:srgbClr val="B88737"/>
                </a:solidFill>
                <a:latin typeface="Aptos"/>
              </a:rPr>
              <a:t>14</a:t>
            </a:r>
          </a:p>
        </p:txBody>
      </p:sp>
      <p:sp>
        <p:nvSpPr>
          <p:cNvPr id="6" name="TextBox 5"/>
          <p:cNvSpPr txBox="1"/>
          <p:nvPr/>
        </p:nvSpPr>
        <p:spPr>
          <a:xfrm>
            <a:off x="777240" y="1691640"/>
            <a:ext cx="1417320" cy="274320"/>
          </a:xfrm>
          <a:prstGeom prst="rect">
            <a:avLst/>
          </a:prstGeom>
          <a:noFill/>
        </p:spPr>
        <p:txBody>
          <a:bodyPr wrap="square" anchor="t">
            <a:spAutoFit/>
          </a:bodyPr>
          <a:lstStyle/>
          <a:p>
            <a:pPr algn="l"/>
            <a:r>
              <a:rPr sz="1000" b="1">
                <a:solidFill>
                  <a:srgbClr val="B88737"/>
                </a:solidFill>
                <a:latin typeface="Aptos"/>
              </a:rPr>
              <a:t>ACQUISITION</a:t>
            </a:r>
          </a:p>
        </p:txBody>
      </p:sp>
      <p:sp>
        <p:nvSpPr>
          <p:cNvPr id="7" name="TextBox 6"/>
          <p:cNvSpPr txBox="1"/>
          <p:nvPr/>
        </p:nvSpPr>
        <p:spPr>
          <a:xfrm>
            <a:off x="2331720" y="1691640"/>
            <a:ext cx="2834640" cy="274320"/>
          </a:xfrm>
          <a:prstGeom prst="rect">
            <a:avLst/>
          </a:prstGeom>
          <a:noFill/>
        </p:spPr>
        <p:txBody>
          <a:bodyPr wrap="square" anchor="t">
            <a:spAutoFit/>
          </a:bodyPr>
          <a:lstStyle/>
          <a:p>
            <a:pPr algn="l"/>
            <a:r>
              <a:rPr sz="1100" b="1">
                <a:solidFill>
                  <a:srgbClr val="0E1012"/>
                </a:solidFill>
                <a:latin typeface="Aptos"/>
              </a:rPr>
              <a:t>Overpaying / hidden capex</a:t>
            </a:r>
          </a:p>
        </p:txBody>
      </p:sp>
      <p:sp>
        <p:nvSpPr>
          <p:cNvPr id="8" name="TextBox 7"/>
          <p:cNvSpPr txBox="1"/>
          <p:nvPr/>
        </p:nvSpPr>
        <p:spPr>
          <a:xfrm>
            <a:off x="5257800" y="1691640"/>
            <a:ext cx="5897880" cy="438912"/>
          </a:xfrm>
          <a:prstGeom prst="rect">
            <a:avLst/>
          </a:prstGeom>
          <a:noFill/>
        </p:spPr>
        <p:txBody>
          <a:bodyPr wrap="square" anchor="t">
            <a:spAutoFit/>
          </a:bodyPr>
          <a:lstStyle/>
          <a:p>
            <a:pPr algn="l"/>
            <a:r>
              <a:rPr sz="1050" b="0">
                <a:solidFill>
                  <a:srgbClr val="686D73"/>
                </a:solidFill>
                <a:latin typeface="Aptos"/>
              </a:rPr>
              <a:t>Independent diligence • conservative basis • contingencies</a:t>
            </a:r>
          </a:p>
        </p:txBody>
      </p:sp>
      <p:sp>
        <p:nvSpPr>
          <p:cNvPr id="9" name="TextBox 8"/>
          <p:cNvSpPr txBox="1"/>
          <p:nvPr/>
        </p:nvSpPr>
        <p:spPr>
          <a:xfrm>
            <a:off x="777240" y="2532888"/>
            <a:ext cx="1417320" cy="274320"/>
          </a:xfrm>
          <a:prstGeom prst="rect">
            <a:avLst/>
          </a:prstGeom>
          <a:noFill/>
        </p:spPr>
        <p:txBody>
          <a:bodyPr wrap="square" anchor="t">
            <a:spAutoFit/>
          </a:bodyPr>
          <a:lstStyle/>
          <a:p>
            <a:pPr algn="l"/>
            <a:r>
              <a:rPr sz="1000" b="1">
                <a:solidFill>
                  <a:srgbClr val="B88737"/>
                </a:solidFill>
                <a:latin typeface="Aptos"/>
              </a:rPr>
              <a:t>OPERATIONS</a:t>
            </a:r>
          </a:p>
        </p:txBody>
      </p:sp>
      <p:sp>
        <p:nvSpPr>
          <p:cNvPr id="10" name="TextBox 9"/>
          <p:cNvSpPr txBox="1"/>
          <p:nvPr/>
        </p:nvSpPr>
        <p:spPr>
          <a:xfrm>
            <a:off x="2331720" y="2532888"/>
            <a:ext cx="2834640" cy="274320"/>
          </a:xfrm>
          <a:prstGeom prst="rect">
            <a:avLst/>
          </a:prstGeom>
          <a:noFill/>
        </p:spPr>
        <p:txBody>
          <a:bodyPr wrap="square" anchor="t">
            <a:spAutoFit/>
          </a:bodyPr>
          <a:lstStyle/>
          <a:p>
            <a:pPr algn="l"/>
            <a:r>
              <a:rPr sz="1100" b="1">
                <a:solidFill>
                  <a:srgbClr val="0E1012"/>
                </a:solidFill>
                <a:latin typeface="Aptos"/>
              </a:rPr>
              <a:t>ADR, occupancy or margin misses</a:t>
            </a:r>
          </a:p>
        </p:txBody>
      </p:sp>
      <p:sp>
        <p:nvSpPr>
          <p:cNvPr id="11" name="TextBox 10"/>
          <p:cNvSpPr txBox="1"/>
          <p:nvPr/>
        </p:nvSpPr>
        <p:spPr>
          <a:xfrm>
            <a:off x="5257800" y="2532888"/>
            <a:ext cx="5897880" cy="438912"/>
          </a:xfrm>
          <a:prstGeom prst="rect">
            <a:avLst/>
          </a:prstGeom>
          <a:noFill/>
        </p:spPr>
        <p:txBody>
          <a:bodyPr wrap="square" anchor="t">
            <a:spAutoFit/>
          </a:bodyPr>
          <a:lstStyle/>
          <a:p>
            <a:pPr algn="l"/>
            <a:r>
              <a:rPr sz="1050" b="0">
                <a:solidFill>
                  <a:srgbClr val="686D73"/>
                </a:solidFill>
                <a:latin typeface="Aptos"/>
              </a:rPr>
              <a:t>Experienced operators • KPI cadence • downside cases</a:t>
            </a:r>
          </a:p>
        </p:txBody>
      </p:sp>
      <p:sp>
        <p:nvSpPr>
          <p:cNvPr id="12" name="TextBox 11"/>
          <p:cNvSpPr txBox="1"/>
          <p:nvPr/>
        </p:nvSpPr>
        <p:spPr>
          <a:xfrm>
            <a:off x="777240" y="3374136"/>
            <a:ext cx="1417320" cy="274320"/>
          </a:xfrm>
          <a:prstGeom prst="rect">
            <a:avLst/>
          </a:prstGeom>
          <a:noFill/>
        </p:spPr>
        <p:txBody>
          <a:bodyPr wrap="square" anchor="t">
            <a:spAutoFit/>
          </a:bodyPr>
          <a:lstStyle/>
          <a:p>
            <a:pPr algn="l"/>
            <a:r>
              <a:rPr sz="1000" b="1">
                <a:solidFill>
                  <a:srgbClr val="B88737"/>
                </a:solidFill>
                <a:latin typeface="Aptos"/>
              </a:rPr>
              <a:t>CONVERSION</a:t>
            </a:r>
          </a:p>
        </p:txBody>
      </p:sp>
      <p:sp>
        <p:nvSpPr>
          <p:cNvPr id="13" name="TextBox 12"/>
          <p:cNvSpPr txBox="1"/>
          <p:nvPr/>
        </p:nvSpPr>
        <p:spPr>
          <a:xfrm>
            <a:off x="2331720" y="3374136"/>
            <a:ext cx="2834640" cy="274320"/>
          </a:xfrm>
          <a:prstGeom prst="rect">
            <a:avLst/>
          </a:prstGeom>
          <a:noFill/>
        </p:spPr>
        <p:txBody>
          <a:bodyPr wrap="square" anchor="t">
            <a:spAutoFit/>
          </a:bodyPr>
          <a:lstStyle/>
          <a:p>
            <a:pPr algn="l"/>
            <a:r>
              <a:rPr sz="1100" b="1">
                <a:solidFill>
                  <a:srgbClr val="0E1012"/>
                </a:solidFill>
                <a:latin typeface="Aptos"/>
              </a:rPr>
              <a:t>Zoning / licensing / construction</a:t>
            </a:r>
          </a:p>
        </p:txBody>
      </p:sp>
      <p:sp>
        <p:nvSpPr>
          <p:cNvPr id="14" name="TextBox 13"/>
          <p:cNvSpPr txBox="1"/>
          <p:nvPr/>
        </p:nvSpPr>
        <p:spPr>
          <a:xfrm>
            <a:off x="5257800" y="3374136"/>
            <a:ext cx="5897880" cy="438912"/>
          </a:xfrm>
          <a:prstGeom prst="rect">
            <a:avLst/>
          </a:prstGeom>
          <a:noFill/>
        </p:spPr>
        <p:txBody>
          <a:bodyPr wrap="square" anchor="t">
            <a:spAutoFit/>
          </a:bodyPr>
          <a:lstStyle/>
          <a:p>
            <a:pPr algn="l"/>
            <a:r>
              <a:rPr sz="1050" b="0">
                <a:solidFill>
                  <a:srgbClr val="686D73"/>
                </a:solidFill>
                <a:latin typeface="Aptos"/>
              </a:rPr>
              <a:t>Pre-closing feasibility • specialists • fixed-scope planning</a:t>
            </a:r>
          </a:p>
        </p:txBody>
      </p:sp>
      <p:sp>
        <p:nvSpPr>
          <p:cNvPr id="15" name="TextBox 14"/>
          <p:cNvSpPr txBox="1"/>
          <p:nvPr/>
        </p:nvSpPr>
        <p:spPr>
          <a:xfrm>
            <a:off x="777240" y="4215384"/>
            <a:ext cx="1417320" cy="274320"/>
          </a:xfrm>
          <a:prstGeom prst="rect">
            <a:avLst/>
          </a:prstGeom>
          <a:noFill/>
        </p:spPr>
        <p:txBody>
          <a:bodyPr wrap="square" anchor="t">
            <a:spAutoFit/>
          </a:bodyPr>
          <a:lstStyle/>
          <a:p>
            <a:pPr algn="l"/>
            <a:r>
              <a:rPr sz="1000" b="1">
                <a:solidFill>
                  <a:srgbClr val="B88737"/>
                </a:solidFill>
                <a:latin typeface="Aptos"/>
              </a:rPr>
              <a:t>FINANCING</a:t>
            </a:r>
          </a:p>
        </p:txBody>
      </p:sp>
      <p:sp>
        <p:nvSpPr>
          <p:cNvPr id="16" name="TextBox 15"/>
          <p:cNvSpPr txBox="1"/>
          <p:nvPr/>
        </p:nvSpPr>
        <p:spPr>
          <a:xfrm>
            <a:off x="2331720" y="4215384"/>
            <a:ext cx="2834640" cy="274320"/>
          </a:xfrm>
          <a:prstGeom prst="rect">
            <a:avLst/>
          </a:prstGeom>
          <a:noFill/>
        </p:spPr>
        <p:txBody>
          <a:bodyPr wrap="square" anchor="t">
            <a:spAutoFit/>
          </a:bodyPr>
          <a:lstStyle/>
          <a:p>
            <a:pPr algn="l"/>
            <a:r>
              <a:rPr sz="1100" b="1">
                <a:solidFill>
                  <a:srgbClr val="0E1012"/>
                </a:solidFill>
                <a:latin typeface="Aptos"/>
              </a:rPr>
              <a:t>Rate / refinancing risk</a:t>
            </a:r>
          </a:p>
        </p:txBody>
      </p:sp>
      <p:sp>
        <p:nvSpPr>
          <p:cNvPr id="17" name="TextBox 16"/>
          <p:cNvSpPr txBox="1"/>
          <p:nvPr/>
        </p:nvSpPr>
        <p:spPr>
          <a:xfrm>
            <a:off x="5257800" y="4215384"/>
            <a:ext cx="5897880" cy="438912"/>
          </a:xfrm>
          <a:prstGeom prst="rect">
            <a:avLst/>
          </a:prstGeom>
          <a:noFill/>
        </p:spPr>
        <p:txBody>
          <a:bodyPr wrap="square" anchor="t">
            <a:spAutoFit/>
          </a:bodyPr>
          <a:lstStyle/>
          <a:p>
            <a:pPr algn="l"/>
            <a:r>
              <a:rPr sz="1050" b="0">
                <a:solidFill>
                  <a:srgbClr val="686D73"/>
                </a:solidFill>
                <a:latin typeface="Aptos"/>
              </a:rPr>
              <a:t>Moderate leverage • reserves • maturity management</a:t>
            </a:r>
          </a:p>
        </p:txBody>
      </p:sp>
      <p:sp>
        <p:nvSpPr>
          <p:cNvPr id="18" name="TextBox 17"/>
          <p:cNvSpPr txBox="1"/>
          <p:nvPr/>
        </p:nvSpPr>
        <p:spPr>
          <a:xfrm>
            <a:off x="777240" y="5056632"/>
            <a:ext cx="1417320" cy="274320"/>
          </a:xfrm>
          <a:prstGeom prst="rect">
            <a:avLst/>
          </a:prstGeom>
          <a:noFill/>
        </p:spPr>
        <p:txBody>
          <a:bodyPr wrap="square" anchor="t">
            <a:spAutoFit/>
          </a:bodyPr>
          <a:lstStyle/>
          <a:p>
            <a:pPr algn="l"/>
            <a:r>
              <a:rPr sz="1000" b="1">
                <a:solidFill>
                  <a:srgbClr val="B88737"/>
                </a:solidFill>
                <a:latin typeface="Aptos"/>
              </a:rPr>
              <a:t>MARKET</a:t>
            </a:r>
          </a:p>
        </p:txBody>
      </p:sp>
      <p:sp>
        <p:nvSpPr>
          <p:cNvPr id="19" name="TextBox 18"/>
          <p:cNvSpPr txBox="1"/>
          <p:nvPr/>
        </p:nvSpPr>
        <p:spPr>
          <a:xfrm>
            <a:off x="2331720" y="5056632"/>
            <a:ext cx="2834640" cy="274320"/>
          </a:xfrm>
          <a:prstGeom prst="rect">
            <a:avLst/>
          </a:prstGeom>
          <a:noFill/>
        </p:spPr>
        <p:txBody>
          <a:bodyPr wrap="square" anchor="t">
            <a:spAutoFit/>
          </a:bodyPr>
          <a:lstStyle/>
          <a:p>
            <a:pPr algn="l"/>
            <a:r>
              <a:rPr sz="1100" b="1">
                <a:solidFill>
                  <a:srgbClr val="0E1012"/>
                </a:solidFill>
                <a:latin typeface="Aptos"/>
              </a:rPr>
              <a:t>Demand shifts / competition</a:t>
            </a:r>
          </a:p>
        </p:txBody>
      </p:sp>
      <p:sp>
        <p:nvSpPr>
          <p:cNvPr id="20" name="TextBox 19"/>
          <p:cNvSpPr txBox="1"/>
          <p:nvPr/>
        </p:nvSpPr>
        <p:spPr>
          <a:xfrm>
            <a:off x="5257800" y="5056632"/>
            <a:ext cx="5897880" cy="438912"/>
          </a:xfrm>
          <a:prstGeom prst="rect">
            <a:avLst/>
          </a:prstGeom>
          <a:noFill/>
        </p:spPr>
        <p:txBody>
          <a:bodyPr wrap="square" anchor="t">
            <a:spAutoFit/>
          </a:bodyPr>
          <a:lstStyle/>
          <a:p>
            <a:pPr algn="l"/>
            <a:r>
              <a:rPr sz="1050" b="0">
                <a:solidFill>
                  <a:srgbClr val="686D73"/>
                </a:solidFill>
                <a:latin typeface="Aptos"/>
              </a:rPr>
              <a:t>Micro-market analysis • differentiated positioning • multiple exits</a:t>
            </a:r>
          </a:p>
        </p:txBody>
      </p:sp>
      <p:sp>
        <p:nvSpPr>
          <p:cNvPr id="21" name="TextBox 20"/>
          <p:cNvSpPr txBox="1"/>
          <p:nvPr/>
        </p:nvSpPr>
        <p:spPr>
          <a:xfrm>
            <a:off x="685800" y="6473952"/>
            <a:ext cx="7772400" cy="164592"/>
          </a:xfrm>
          <a:prstGeom prst="rect">
            <a:avLst/>
          </a:prstGeom>
          <a:noFill/>
        </p:spPr>
        <p:txBody>
          <a:bodyPr wrap="square" anchor="t">
            <a:spAutoFit/>
          </a:bodyPr>
          <a:lstStyle/>
          <a:p>
            <a:pPr algn="l"/>
            <a:r>
              <a:rPr sz="750" b="0">
                <a:solidFill>
                  <a:srgbClr val="878787"/>
                </a:solidFill>
                <a:latin typeface="Aptos"/>
              </a:rPr>
              <a:t>EXCALIBUR KNIGHTS  |  CONFIDENTIAL INVESTOR PRESENTATION</a:t>
            </a:r>
          </a:p>
        </p:txBody>
      </p:sp>
      <p:sp>
        <p:nvSpPr>
          <p:cNvPr id="22" name="TextBox 21"/>
          <p:cNvSpPr txBox="1"/>
          <p:nvPr/>
        </p:nvSpPr>
        <p:spPr>
          <a:xfrm>
            <a:off x="9418320" y="6473952"/>
            <a:ext cx="2057400" cy="164592"/>
          </a:xfrm>
          <a:prstGeom prst="rect">
            <a:avLst/>
          </a:prstGeom>
          <a:noFill/>
        </p:spPr>
        <p:txBody>
          <a:bodyPr wrap="square" anchor="t">
            <a:spAutoFit/>
          </a:bodyPr>
          <a:lstStyle/>
          <a:p>
            <a:pPr algn="r"/>
            <a:r>
              <a:rPr sz="750" b="0">
                <a:solidFill>
                  <a:srgbClr val="878787"/>
                </a:solidFill>
                <a:latin typeface="Aptos"/>
              </a:rPr>
              <a:t>For discussion purposes only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E1012"/>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789920" cy="594360"/>
          </a:xfrm>
          <a:prstGeom prst="rect">
            <a:avLst/>
          </a:prstGeom>
          <a:noFill/>
        </p:spPr>
        <p:txBody>
          <a:bodyPr wrap="square" anchor="t">
            <a:spAutoFit/>
          </a:bodyPr>
          <a:lstStyle/>
          <a:p>
            <a:pPr algn="l"/>
            <a:r>
              <a:rPr sz="2600" b="1">
                <a:solidFill>
                  <a:srgbClr val="FFFFFF"/>
                </a:solidFill>
                <a:latin typeface="Aptos"/>
              </a:rPr>
              <a:t>FIVE-YEAR ROADMAP</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98480" cy="502920"/>
          </a:xfrm>
          <a:prstGeom prst="rect">
            <a:avLst/>
          </a:prstGeom>
          <a:noFill/>
        </p:spPr>
        <p:txBody>
          <a:bodyPr wrap="square" anchor="t">
            <a:spAutoFit/>
          </a:bodyPr>
          <a:lstStyle/>
          <a:p>
            <a:pPr algn="l"/>
            <a:r>
              <a:rPr sz="1200" b="0">
                <a:solidFill>
                  <a:srgbClr val="E2E2DE"/>
                </a:solidFill>
                <a:latin typeface="Aptos"/>
              </a:rPr>
              <a:t>Build proof, repeatability and institutional credibility before scaling aggressively.</a:t>
            </a:r>
          </a:p>
        </p:txBody>
      </p:sp>
      <p:sp>
        <p:nvSpPr>
          <p:cNvPr id="5" name="TextBox 4"/>
          <p:cNvSpPr txBox="1"/>
          <p:nvPr/>
        </p:nvSpPr>
        <p:spPr>
          <a:xfrm>
            <a:off x="11064240" y="566928"/>
            <a:ext cx="457200" cy="274320"/>
          </a:xfrm>
          <a:prstGeom prst="rect">
            <a:avLst/>
          </a:prstGeom>
          <a:noFill/>
        </p:spPr>
        <p:txBody>
          <a:bodyPr wrap="square" anchor="t">
            <a:spAutoFit/>
          </a:bodyPr>
          <a:lstStyle/>
          <a:p>
            <a:pPr algn="r"/>
            <a:r>
              <a:rPr sz="900" b="1">
                <a:solidFill>
                  <a:srgbClr val="B88737"/>
                </a:solidFill>
                <a:latin typeface="Aptos"/>
              </a:rPr>
              <a:t>15</a:t>
            </a:r>
          </a:p>
        </p:txBody>
      </p:sp>
      <p:sp>
        <p:nvSpPr>
          <p:cNvPr id="6" name="TextBox 5"/>
          <p:cNvSpPr txBox="1"/>
          <p:nvPr/>
        </p:nvSpPr>
        <p:spPr>
          <a:xfrm>
            <a:off x="640080" y="1737360"/>
            <a:ext cx="2560320" cy="274320"/>
          </a:xfrm>
          <a:prstGeom prst="rect">
            <a:avLst/>
          </a:prstGeom>
          <a:noFill/>
        </p:spPr>
        <p:txBody>
          <a:bodyPr wrap="square" anchor="t">
            <a:spAutoFit/>
          </a:bodyPr>
          <a:lstStyle/>
          <a:p>
            <a:pPr algn="ctr"/>
            <a:r>
              <a:rPr sz="1000" b="1">
                <a:solidFill>
                  <a:srgbClr val="DAB15F"/>
                </a:solidFill>
                <a:latin typeface="Aptos"/>
              </a:rPr>
              <a:t>YEAR 1</a:t>
            </a:r>
          </a:p>
        </p:txBody>
      </p:sp>
      <p:sp>
        <p:nvSpPr>
          <p:cNvPr id="7" name="Rounded Rectangle 6"/>
          <p:cNvSpPr/>
          <p:nvPr/>
        </p:nvSpPr>
        <p:spPr>
          <a:xfrm>
            <a:off x="640080" y="2148840"/>
            <a:ext cx="2560320" cy="3017520"/>
          </a:xfrm>
          <a:prstGeom prst="roundRect">
            <a:avLst/>
          </a:prstGeom>
          <a:solidFill>
            <a:srgbClr val="23262A"/>
          </a:solidFill>
          <a:ln>
            <a:solidFill>
              <a:srgbClr val="4141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350008"/>
            <a:ext cx="2103120" cy="320040"/>
          </a:xfrm>
          <a:prstGeom prst="rect">
            <a:avLst/>
          </a:prstGeom>
          <a:noFill/>
        </p:spPr>
        <p:txBody>
          <a:bodyPr wrap="square" anchor="t">
            <a:spAutoFit/>
          </a:bodyPr>
          <a:lstStyle/>
          <a:p>
            <a:pPr algn="l"/>
            <a:r>
              <a:rPr sz="1400" b="1">
                <a:solidFill>
                  <a:srgbClr val="FFFFFF"/>
                </a:solidFill>
                <a:latin typeface="Aptos"/>
              </a:rPr>
              <a:t>FOUNDATION</a:t>
            </a:r>
          </a:p>
        </p:txBody>
      </p:sp>
      <p:sp>
        <p:nvSpPr>
          <p:cNvPr id="9" name="TextBox 8"/>
          <p:cNvSpPr txBox="1"/>
          <p:nvPr/>
        </p:nvSpPr>
        <p:spPr>
          <a:xfrm>
            <a:off x="868680" y="2770632"/>
            <a:ext cx="2103120" cy="2240279"/>
          </a:xfrm>
          <a:prstGeom prst="rect">
            <a:avLst/>
          </a:prstGeom>
          <a:noFill/>
        </p:spPr>
        <p:txBody>
          <a:bodyPr wrap="square" anchor="t">
            <a:spAutoFit/>
          </a:bodyPr>
          <a:lstStyle/>
          <a:p>
            <a:pPr algn="l"/>
            <a:r>
              <a:rPr sz="1050" b="0">
                <a:solidFill>
                  <a:srgbClr val="E2E2DE"/>
                </a:solidFill>
                <a:latin typeface="Aptos"/>
              </a:rPr>
              <a:t>Structure platform
Build member network
Operator partnerships
Source first acquisitions</a:t>
            </a:r>
          </a:p>
        </p:txBody>
      </p:sp>
      <p:sp>
        <p:nvSpPr>
          <p:cNvPr id="10" name="Rectangle 9"/>
          <p:cNvSpPr/>
          <p:nvPr/>
        </p:nvSpPr>
        <p:spPr>
          <a:xfrm>
            <a:off x="640080" y="2148840"/>
            <a:ext cx="54864" cy="301752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520439" y="1737360"/>
            <a:ext cx="2560320" cy="274320"/>
          </a:xfrm>
          <a:prstGeom prst="rect">
            <a:avLst/>
          </a:prstGeom>
          <a:noFill/>
        </p:spPr>
        <p:txBody>
          <a:bodyPr wrap="square" anchor="t">
            <a:spAutoFit/>
          </a:bodyPr>
          <a:lstStyle/>
          <a:p>
            <a:pPr algn="ctr"/>
            <a:r>
              <a:rPr sz="1000" b="1">
                <a:solidFill>
                  <a:srgbClr val="DAB15F"/>
                </a:solidFill>
                <a:latin typeface="Aptos"/>
              </a:rPr>
              <a:t>YEARS 1–2</a:t>
            </a:r>
          </a:p>
        </p:txBody>
      </p:sp>
      <p:sp>
        <p:nvSpPr>
          <p:cNvPr id="12" name="Rounded Rectangle 11"/>
          <p:cNvSpPr/>
          <p:nvPr/>
        </p:nvSpPr>
        <p:spPr>
          <a:xfrm>
            <a:off x="3520439" y="2148840"/>
            <a:ext cx="2560320" cy="3017520"/>
          </a:xfrm>
          <a:prstGeom prst="roundRect">
            <a:avLst/>
          </a:prstGeom>
          <a:solidFill>
            <a:srgbClr val="23262A"/>
          </a:solidFill>
          <a:ln>
            <a:solidFill>
              <a:srgbClr val="4141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3749039" y="2350008"/>
            <a:ext cx="2103120" cy="320040"/>
          </a:xfrm>
          <a:prstGeom prst="rect">
            <a:avLst/>
          </a:prstGeom>
          <a:noFill/>
        </p:spPr>
        <p:txBody>
          <a:bodyPr wrap="square" anchor="t">
            <a:spAutoFit/>
          </a:bodyPr>
          <a:lstStyle/>
          <a:p>
            <a:pPr algn="l"/>
            <a:r>
              <a:rPr sz="1400" b="1">
                <a:solidFill>
                  <a:srgbClr val="FFFFFF"/>
                </a:solidFill>
                <a:latin typeface="Aptos"/>
              </a:rPr>
              <a:t>PROOF OF CONCEPT</a:t>
            </a:r>
          </a:p>
        </p:txBody>
      </p:sp>
      <p:sp>
        <p:nvSpPr>
          <p:cNvPr id="14" name="TextBox 13"/>
          <p:cNvSpPr txBox="1"/>
          <p:nvPr/>
        </p:nvSpPr>
        <p:spPr>
          <a:xfrm>
            <a:off x="3749039" y="2770632"/>
            <a:ext cx="2103120" cy="2240279"/>
          </a:xfrm>
          <a:prstGeom prst="rect">
            <a:avLst/>
          </a:prstGeom>
          <a:noFill/>
        </p:spPr>
        <p:txBody>
          <a:bodyPr wrap="square" anchor="t">
            <a:spAutoFit/>
          </a:bodyPr>
          <a:lstStyle/>
          <a:p>
            <a:pPr algn="l"/>
            <a:r>
              <a:rPr sz="1050" b="0">
                <a:solidFill>
                  <a:srgbClr val="E2E2DE"/>
                </a:solidFill>
                <a:latin typeface="Aptos"/>
              </a:rPr>
              <a:t>Close first asset(s)
Execute repositioning
Establish reporting cadence
Demonstrate KPI improvement</a:t>
            </a:r>
          </a:p>
        </p:txBody>
      </p:sp>
      <p:sp>
        <p:nvSpPr>
          <p:cNvPr id="15" name="Rectangle 14"/>
          <p:cNvSpPr/>
          <p:nvPr/>
        </p:nvSpPr>
        <p:spPr>
          <a:xfrm>
            <a:off x="3520439" y="2148840"/>
            <a:ext cx="54864" cy="3017520"/>
          </a:xfrm>
          <a:prstGeom prst="rect">
            <a:avLst/>
          </a:prstGeom>
          <a:solidFill>
            <a:srgbClr val="DAB1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400800" y="1737360"/>
            <a:ext cx="2560320" cy="274320"/>
          </a:xfrm>
          <a:prstGeom prst="rect">
            <a:avLst/>
          </a:prstGeom>
          <a:noFill/>
        </p:spPr>
        <p:txBody>
          <a:bodyPr wrap="square" anchor="t">
            <a:spAutoFit/>
          </a:bodyPr>
          <a:lstStyle/>
          <a:p>
            <a:pPr algn="ctr"/>
            <a:r>
              <a:rPr sz="1000" b="1">
                <a:solidFill>
                  <a:srgbClr val="DAB15F"/>
                </a:solidFill>
                <a:latin typeface="Aptos"/>
              </a:rPr>
              <a:t>YEARS 2–4</a:t>
            </a:r>
          </a:p>
        </p:txBody>
      </p:sp>
      <p:sp>
        <p:nvSpPr>
          <p:cNvPr id="17" name="Rounded Rectangle 16"/>
          <p:cNvSpPr/>
          <p:nvPr/>
        </p:nvSpPr>
        <p:spPr>
          <a:xfrm>
            <a:off x="6400800" y="2148840"/>
            <a:ext cx="2560320" cy="3017520"/>
          </a:xfrm>
          <a:prstGeom prst="roundRect">
            <a:avLst/>
          </a:prstGeom>
          <a:solidFill>
            <a:srgbClr val="23262A"/>
          </a:solidFill>
          <a:ln>
            <a:solidFill>
              <a:srgbClr val="4141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629400" y="2350008"/>
            <a:ext cx="2103120" cy="320040"/>
          </a:xfrm>
          <a:prstGeom prst="rect">
            <a:avLst/>
          </a:prstGeom>
          <a:noFill/>
        </p:spPr>
        <p:txBody>
          <a:bodyPr wrap="square" anchor="t">
            <a:spAutoFit/>
          </a:bodyPr>
          <a:lstStyle/>
          <a:p>
            <a:pPr algn="l"/>
            <a:r>
              <a:rPr sz="1400" b="1">
                <a:solidFill>
                  <a:srgbClr val="FFFFFF"/>
                </a:solidFill>
                <a:latin typeface="Aptos"/>
              </a:rPr>
              <a:t>PORTFOLIO BUILD</a:t>
            </a:r>
          </a:p>
        </p:txBody>
      </p:sp>
      <p:sp>
        <p:nvSpPr>
          <p:cNvPr id="19" name="TextBox 18"/>
          <p:cNvSpPr txBox="1"/>
          <p:nvPr/>
        </p:nvSpPr>
        <p:spPr>
          <a:xfrm>
            <a:off x="6629400" y="2770632"/>
            <a:ext cx="2103120" cy="2240279"/>
          </a:xfrm>
          <a:prstGeom prst="rect">
            <a:avLst/>
          </a:prstGeom>
          <a:noFill/>
        </p:spPr>
        <p:txBody>
          <a:bodyPr wrap="square" anchor="t">
            <a:spAutoFit/>
          </a:bodyPr>
          <a:lstStyle/>
          <a:p>
            <a:pPr algn="l"/>
            <a:r>
              <a:rPr sz="1050" b="0">
                <a:solidFill>
                  <a:srgbClr val="E2E2DE"/>
                </a:solidFill>
                <a:latin typeface="Aptos"/>
              </a:rPr>
              <a:t>Repeat acquisitions
Expand lender relationships
Add operating partners
Develop track record</a:t>
            </a:r>
          </a:p>
        </p:txBody>
      </p:sp>
      <p:sp>
        <p:nvSpPr>
          <p:cNvPr id="20" name="Rectangle 19"/>
          <p:cNvSpPr/>
          <p:nvPr/>
        </p:nvSpPr>
        <p:spPr>
          <a:xfrm>
            <a:off x="6400800" y="2148840"/>
            <a:ext cx="54864" cy="3017520"/>
          </a:xfrm>
          <a:prstGeom prst="rect">
            <a:avLst/>
          </a:prstGeom>
          <a:solidFill>
            <a:srgbClr val="1426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281159" y="1737360"/>
            <a:ext cx="2560320" cy="274320"/>
          </a:xfrm>
          <a:prstGeom prst="rect">
            <a:avLst/>
          </a:prstGeom>
          <a:noFill/>
        </p:spPr>
        <p:txBody>
          <a:bodyPr wrap="square" anchor="t">
            <a:spAutoFit/>
          </a:bodyPr>
          <a:lstStyle/>
          <a:p>
            <a:pPr algn="ctr"/>
            <a:r>
              <a:rPr sz="1000" b="1">
                <a:solidFill>
                  <a:srgbClr val="DAB15F"/>
                </a:solidFill>
                <a:latin typeface="Aptos"/>
              </a:rPr>
              <a:t>YEARS 4–5</a:t>
            </a:r>
          </a:p>
        </p:txBody>
      </p:sp>
      <p:sp>
        <p:nvSpPr>
          <p:cNvPr id="22" name="Rounded Rectangle 21"/>
          <p:cNvSpPr/>
          <p:nvPr/>
        </p:nvSpPr>
        <p:spPr>
          <a:xfrm>
            <a:off x="9281159" y="2148840"/>
            <a:ext cx="2560320" cy="3017520"/>
          </a:xfrm>
          <a:prstGeom prst="roundRect">
            <a:avLst/>
          </a:prstGeom>
          <a:solidFill>
            <a:srgbClr val="23262A"/>
          </a:solidFill>
          <a:ln>
            <a:solidFill>
              <a:srgbClr val="4141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9509759" y="2350008"/>
            <a:ext cx="2103120" cy="320040"/>
          </a:xfrm>
          <a:prstGeom prst="rect">
            <a:avLst/>
          </a:prstGeom>
          <a:noFill/>
        </p:spPr>
        <p:txBody>
          <a:bodyPr wrap="square" anchor="t">
            <a:spAutoFit/>
          </a:bodyPr>
          <a:lstStyle/>
          <a:p>
            <a:pPr algn="l"/>
            <a:r>
              <a:rPr sz="1400" b="1">
                <a:solidFill>
                  <a:srgbClr val="FFFFFF"/>
                </a:solidFill>
                <a:latin typeface="Aptos"/>
              </a:rPr>
              <a:t>INSTITUTIONAL SCALE</a:t>
            </a:r>
          </a:p>
        </p:txBody>
      </p:sp>
      <p:sp>
        <p:nvSpPr>
          <p:cNvPr id="24" name="TextBox 23"/>
          <p:cNvSpPr txBox="1"/>
          <p:nvPr/>
        </p:nvSpPr>
        <p:spPr>
          <a:xfrm>
            <a:off x="9509759" y="2770632"/>
            <a:ext cx="2103120" cy="2240279"/>
          </a:xfrm>
          <a:prstGeom prst="rect">
            <a:avLst/>
          </a:prstGeom>
          <a:noFill/>
        </p:spPr>
        <p:txBody>
          <a:bodyPr wrap="square" anchor="t">
            <a:spAutoFit/>
          </a:bodyPr>
          <a:lstStyle/>
          <a:p>
            <a:pPr algn="l"/>
            <a:r>
              <a:rPr sz="1050" b="0">
                <a:solidFill>
                  <a:srgbClr val="E2E2DE"/>
                </a:solidFill>
                <a:latin typeface="Aptos"/>
              </a:rPr>
              <a:t>Larger joint ventures
Family office / institutional capital
Regional portfolios
Dedicated strategy vehicles</a:t>
            </a:r>
          </a:p>
        </p:txBody>
      </p:sp>
      <p:sp>
        <p:nvSpPr>
          <p:cNvPr id="25" name="Rectangle 24"/>
          <p:cNvSpPr/>
          <p:nvPr/>
        </p:nvSpPr>
        <p:spPr>
          <a:xfrm>
            <a:off x="9281159" y="2148840"/>
            <a:ext cx="54864" cy="3017520"/>
          </a:xfrm>
          <a:prstGeom prst="rect">
            <a:avLst/>
          </a:prstGeom>
          <a:solidFill>
            <a:srgbClr val="1843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85800" y="6473952"/>
            <a:ext cx="7772400" cy="164592"/>
          </a:xfrm>
          <a:prstGeom prst="rect">
            <a:avLst/>
          </a:prstGeom>
          <a:noFill/>
        </p:spPr>
        <p:txBody>
          <a:bodyPr wrap="square" anchor="t">
            <a:spAutoFit/>
          </a:bodyPr>
          <a:lstStyle/>
          <a:p>
            <a:pPr algn="l"/>
            <a:r>
              <a:rPr sz="750" b="0">
                <a:solidFill>
                  <a:srgbClr val="969696"/>
                </a:solidFill>
                <a:latin typeface="Aptos"/>
              </a:rPr>
              <a:t>EXCALIBUR KNIGHTS  |  CONFIDENTIAL INVESTOR PRESENTATION</a:t>
            </a:r>
          </a:p>
        </p:txBody>
      </p:sp>
      <p:sp>
        <p:nvSpPr>
          <p:cNvPr id="27" name="TextBox 26"/>
          <p:cNvSpPr txBox="1"/>
          <p:nvPr/>
        </p:nvSpPr>
        <p:spPr>
          <a:xfrm>
            <a:off x="9418320" y="6473952"/>
            <a:ext cx="2057400" cy="164592"/>
          </a:xfrm>
          <a:prstGeom prst="rect">
            <a:avLst/>
          </a:prstGeom>
          <a:noFill/>
        </p:spPr>
        <p:txBody>
          <a:bodyPr wrap="square" anchor="t">
            <a:spAutoFit/>
          </a:bodyPr>
          <a:lstStyle/>
          <a:p>
            <a:pPr algn="r"/>
            <a:r>
              <a:rPr sz="750" b="0">
                <a:solidFill>
                  <a:srgbClr val="969696"/>
                </a:solidFill>
                <a:latin typeface="Aptos"/>
              </a:rPr>
              <a:t>For discussion purposes only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789920" cy="594360"/>
          </a:xfrm>
          <a:prstGeom prst="rect">
            <a:avLst/>
          </a:prstGeom>
          <a:noFill/>
        </p:spPr>
        <p:txBody>
          <a:bodyPr wrap="square" anchor="t">
            <a:spAutoFit/>
          </a:bodyPr>
          <a:lstStyle/>
          <a:p>
            <a:pPr algn="l"/>
            <a:r>
              <a:rPr sz="2600" b="1">
                <a:solidFill>
                  <a:srgbClr val="0E1012"/>
                </a:solidFill>
                <a:latin typeface="Aptos"/>
              </a:rPr>
              <a:t>INITIAL INVESTOR ENGAGEMENT</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98480" cy="502920"/>
          </a:xfrm>
          <a:prstGeom prst="rect">
            <a:avLst/>
          </a:prstGeom>
          <a:noFill/>
        </p:spPr>
        <p:txBody>
          <a:bodyPr wrap="square" anchor="t">
            <a:spAutoFit/>
          </a:bodyPr>
          <a:lstStyle/>
          <a:p>
            <a:pPr algn="l"/>
            <a:r>
              <a:rPr sz="1200" b="0">
                <a:solidFill>
                  <a:srgbClr val="686D73"/>
                </a:solidFill>
                <a:latin typeface="Aptos"/>
              </a:rPr>
              <a:t>Build the founding investor group and transaction pipeline in parallel.</a:t>
            </a:r>
          </a:p>
        </p:txBody>
      </p:sp>
      <p:sp>
        <p:nvSpPr>
          <p:cNvPr id="5" name="TextBox 4"/>
          <p:cNvSpPr txBox="1"/>
          <p:nvPr/>
        </p:nvSpPr>
        <p:spPr>
          <a:xfrm>
            <a:off x="11064240" y="566928"/>
            <a:ext cx="457200" cy="274320"/>
          </a:xfrm>
          <a:prstGeom prst="rect">
            <a:avLst/>
          </a:prstGeom>
          <a:noFill/>
        </p:spPr>
        <p:txBody>
          <a:bodyPr wrap="square" anchor="t">
            <a:spAutoFit/>
          </a:bodyPr>
          <a:lstStyle/>
          <a:p>
            <a:pPr algn="r"/>
            <a:r>
              <a:rPr sz="900" b="1">
                <a:solidFill>
                  <a:srgbClr val="B88737"/>
                </a:solidFill>
                <a:latin typeface="Aptos"/>
              </a:rPr>
              <a:t>16</a:t>
            </a:r>
          </a:p>
        </p:txBody>
      </p:sp>
      <p:sp>
        <p:nvSpPr>
          <p:cNvPr id="6" name="TextBox 5"/>
          <p:cNvSpPr txBox="1"/>
          <p:nvPr/>
        </p:nvSpPr>
        <p:spPr>
          <a:xfrm>
            <a:off x="777240" y="1691640"/>
            <a:ext cx="4846320" cy="320040"/>
          </a:xfrm>
          <a:prstGeom prst="rect">
            <a:avLst/>
          </a:prstGeom>
          <a:noFill/>
        </p:spPr>
        <p:txBody>
          <a:bodyPr wrap="square" anchor="t">
            <a:spAutoFit/>
          </a:bodyPr>
          <a:lstStyle/>
          <a:p>
            <a:pPr algn="l"/>
            <a:r>
              <a:rPr sz="1200" b="1">
                <a:solidFill>
                  <a:srgbClr val="B88737"/>
                </a:solidFill>
                <a:latin typeface="Aptos"/>
              </a:rPr>
              <a:t>FOUNDING MEMBER OBJECTIVE</a:t>
            </a:r>
          </a:p>
        </p:txBody>
      </p:sp>
      <p:sp>
        <p:nvSpPr>
          <p:cNvPr id="7" name="TextBox 6"/>
          <p:cNvSpPr txBox="1"/>
          <p:nvPr/>
        </p:nvSpPr>
        <p:spPr>
          <a:xfrm>
            <a:off x="777240" y="2103120"/>
            <a:ext cx="4937760" cy="914400"/>
          </a:xfrm>
          <a:prstGeom prst="rect">
            <a:avLst/>
          </a:prstGeom>
          <a:noFill/>
        </p:spPr>
        <p:txBody>
          <a:bodyPr wrap="square" anchor="t">
            <a:spAutoFit/>
          </a:bodyPr>
          <a:lstStyle/>
          <a:p>
            <a:pPr algn="l"/>
            <a:r>
              <a:rPr sz="1800" b="1">
                <a:solidFill>
                  <a:srgbClr val="0E1012"/>
                </a:solidFill>
                <a:latin typeface="Aptos"/>
              </a:rPr>
              <a:t>Create a curated group of qualified investors and strategic partners prepared to evaluate property-specific opportunities.</a:t>
            </a:r>
          </a:p>
        </p:txBody>
      </p:sp>
      <p:sp>
        <p:nvSpPr>
          <p:cNvPr id="8" name="TextBox 7"/>
          <p:cNvSpPr txBox="1"/>
          <p:nvPr/>
        </p:nvSpPr>
        <p:spPr>
          <a:xfrm>
            <a:off x="6263640" y="1691640"/>
            <a:ext cx="4846320" cy="320040"/>
          </a:xfrm>
          <a:prstGeom prst="rect">
            <a:avLst/>
          </a:prstGeom>
          <a:noFill/>
        </p:spPr>
        <p:txBody>
          <a:bodyPr wrap="square" anchor="t">
            <a:spAutoFit/>
          </a:bodyPr>
          <a:lstStyle/>
          <a:p>
            <a:pPr algn="l"/>
            <a:r>
              <a:rPr sz="1200" b="1">
                <a:solidFill>
                  <a:srgbClr val="B88737"/>
                </a:solidFill>
                <a:latin typeface="Aptos"/>
              </a:rPr>
              <a:t>NEAR-TERM USE OF PLATFORM CAPITAL</a:t>
            </a:r>
          </a:p>
        </p:txBody>
      </p:sp>
      <p:sp>
        <p:nvSpPr>
          <p:cNvPr id="9" name="TextBox 8"/>
          <p:cNvSpPr txBox="1"/>
          <p:nvPr/>
        </p:nvSpPr>
        <p:spPr>
          <a:xfrm>
            <a:off x="6263640" y="2103120"/>
            <a:ext cx="4663440" cy="2560320"/>
          </a:xfrm>
          <a:prstGeom prst="rect">
            <a:avLst/>
          </a:prstGeom>
          <a:noFill/>
        </p:spPr>
        <p:txBody>
          <a:bodyPr wrap="square">
            <a:spAutoFit/>
          </a:bodyPr>
          <a:lstStyle/>
          <a:p>
            <a:pPr>
              <a:spcAft>
                <a:spcPts val="800"/>
              </a:spcAft>
              <a:defRPr sz="1350">
                <a:solidFill>
                  <a:srgbClr val="0E1012"/>
                </a:solidFill>
                <a:latin typeface="Aptos"/>
              </a:defRPr>
            </a:pPr>
            <a:r>
              <a:t>•  Deal sourcing &amp; underwriting</a:t>
            </a:r>
          </a:p>
          <a:p>
            <a:pPr>
              <a:spcAft>
                <a:spcPts val="800"/>
              </a:spcAft>
              <a:defRPr sz="1350">
                <a:solidFill>
                  <a:srgbClr val="0E1012"/>
                </a:solidFill>
                <a:latin typeface="Aptos"/>
              </a:defRPr>
            </a:pPr>
            <a:r>
              <a:t>•  Due diligence &amp; third-party studies</a:t>
            </a:r>
          </a:p>
          <a:p>
            <a:pPr>
              <a:spcAft>
                <a:spcPts val="800"/>
              </a:spcAft>
              <a:defRPr sz="1350">
                <a:solidFill>
                  <a:srgbClr val="0E1012"/>
                </a:solidFill>
                <a:latin typeface="Aptos"/>
              </a:defRPr>
            </a:pPr>
            <a:r>
              <a:t>•  Legal / structuring / financing</a:t>
            </a:r>
          </a:p>
          <a:p>
            <a:pPr>
              <a:spcAft>
                <a:spcPts val="800"/>
              </a:spcAft>
              <a:defRPr sz="1350">
                <a:solidFill>
                  <a:srgbClr val="0E1012"/>
                </a:solidFill>
                <a:latin typeface="Aptos"/>
              </a:defRPr>
            </a:pPr>
            <a:r>
              <a:t>•  Operating-partner engagement</a:t>
            </a:r>
          </a:p>
          <a:p>
            <a:pPr>
              <a:spcAft>
                <a:spcPts val="800"/>
              </a:spcAft>
              <a:defRPr sz="1350">
                <a:solidFill>
                  <a:srgbClr val="0E1012"/>
                </a:solidFill>
                <a:latin typeface="Aptos"/>
              </a:defRPr>
            </a:pPr>
            <a:r>
              <a:t>•  Predevelopment and transaction execution</a:t>
            </a:r>
          </a:p>
        </p:txBody>
      </p:sp>
      <p:sp>
        <p:nvSpPr>
          <p:cNvPr id="10" name="TextBox 9"/>
          <p:cNvSpPr txBox="1"/>
          <p:nvPr/>
        </p:nvSpPr>
        <p:spPr>
          <a:xfrm>
            <a:off x="777240" y="3977639"/>
            <a:ext cx="1828800" cy="274320"/>
          </a:xfrm>
          <a:prstGeom prst="rect">
            <a:avLst/>
          </a:prstGeom>
          <a:noFill/>
        </p:spPr>
        <p:txBody>
          <a:bodyPr wrap="square" anchor="t">
            <a:spAutoFit/>
          </a:bodyPr>
          <a:lstStyle/>
          <a:p>
            <a:pPr algn="l"/>
            <a:r>
              <a:rPr sz="1100" b="1">
                <a:solidFill>
                  <a:srgbClr val="B88737"/>
                </a:solidFill>
                <a:latin typeface="Aptos"/>
              </a:rPr>
              <a:t>Target outcome</a:t>
            </a:r>
          </a:p>
        </p:txBody>
      </p:sp>
      <p:sp>
        <p:nvSpPr>
          <p:cNvPr id="11" name="TextBox 10"/>
          <p:cNvSpPr txBox="1"/>
          <p:nvPr/>
        </p:nvSpPr>
        <p:spPr>
          <a:xfrm>
            <a:off x="777240" y="4389120"/>
            <a:ext cx="10149840" cy="685800"/>
          </a:xfrm>
          <a:prstGeom prst="rect">
            <a:avLst/>
          </a:prstGeom>
          <a:noFill/>
        </p:spPr>
        <p:txBody>
          <a:bodyPr wrap="square" anchor="t">
            <a:spAutoFit/>
          </a:bodyPr>
          <a:lstStyle/>
          <a:p>
            <a:pPr algn="ctr"/>
            <a:r>
              <a:rPr sz="2000" b="1">
                <a:solidFill>
                  <a:srgbClr val="0E1012"/>
                </a:solidFill>
                <a:latin typeface="Aptos"/>
              </a:rPr>
              <a:t>A repeatable acquisition engine with institutional underwriting, specialized operators and aligned investor capital.</a:t>
            </a:r>
          </a:p>
        </p:txBody>
      </p:sp>
      <p:sp>
        <p:nvSpPr>
          <p:cNvPr id="12" name="TextBox 11"/>
          <p:cNvSpPr txBox="1"/>
          <p:nvPr/>
        </p:nvSpPr>
        <p:spPr>
          <a:xfrm>
            <a:off x="914400" y="5532120"/>
            <a:ext cx="10332720" cy="411480"/>
          </a:xfrm>
          <a:prstGeom prst="rect">
            <a:avLst/>
          </a:prstGeom>
          <a:noFill/>
        </p:spPr>
        <p:txBody>
          <a:bodyPr wrap="square" anchor="t">
            <a:spAutoFit/>
          </a:bodyPr>
          <a:lstStyle/>
          <a:p>
            <a:pPr algn="ctr"/>
            <a:r>
              <a:rPr sz="1100" b="0">
                <a:solidFill>
                  <a:srgbClr val="686D73"/>
                </a:solidFill>
                <a:latin typeface="Aptos"/>
              </a:rPr>
              <a:t>Specific capital requirements will be presented with each identified acquisition and its underwriting package.</a:t>
            </a:r>
          </a:p>
        </p:txBody>
      </p:sp>
      <p:sp>
        <p:nvSpPr>
          <p:cNvPr id="13" name="TextBox 12"/>
          <p:cNvSpPr txBox="1"/>
          <p:nvPr/>
        </p:nvSpPr>
        <p:spPr>
          <a:xfrm>
            <a:off x="685800" y="6473952"/>
            <a:ext cx="7772400" cy="164592"/>
          </a:xfrm>
          <a:prstGeom prst="rect">
            <a:avLst/>
          </a:prstGeom>
          <a:noFill/>
        </p:spPr>
        <p:txBody>
          <a:bodyPr wrap="square" anchor="t">
            <a:spAutoFit/>
          </a:bodyPr>
          <a:lstStyle/>
          <a:p>
            <a:pPr algn="l"/>
            <a:r>
              <a:rPr sz="750" b="0">
                <a:solidFill>
                  <a:srgbClr val="878787"/>
                </a:solidFill>
                <a:latin typeface="Aptos"/>
              </a:rPr>
              <a:t>EXCALIBUR KNIGHTS  |  CONFIDENTIAL INVESTOR PRESENTATION</a:t>
            </a:r>
          </a:p>
        </p:txBody>
      </p:sp>
      <p:sp>
        <p:nvSpPr>
          <p:cNvPr id="14" name="TextBox 13"/>
          <p:cNvSpPr txBox="1"/>
          <p:nvPr/>
        </p:nvSpPr>
        <p:spPr>
          <a:xfrm>
            <a:off x="9418320" y="6473952"/>
            <a:ext cx="2057400" cy="164592"/>
          </a:xfrm>
          <a:prstGeom prst="rect">
            <a:avLst/>
          </a:prstGeom>
          <a:noFill/>
        </p:spPr>
        <p:txBody>
          <a:bodyPr wrap="square" anchor="t">
            <a:spAutoFit/>
          </a:bodyPr>
          <a:lstStyle/>
          <a:p>
            <a:pPr algn="r"/>
            <a:r>
              <a:rPr sz="750" b="0">
                <a:solidFill>
                  <a:srgbClr val="878787"/>
                </a:solidFill>
                <a:latin typeface="Aptos"/>
              </a:rPr>
              <a:t>For discussion purposes only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E1012"/>
        </a:solidFill>
        <a:effectLst/>
      </p:bgPr>
    </p:bg>
    <p:spTree>
      <p:nvGrpSpPr>
        <p:cNvPr id="1" name=""/>
        <p:cNvGrpSpPr/>
        <p:nvPr/>
      </p:nvGrpSpPr>
      <p:grpSpPr>
        <a:xfrm>
          <a:off x="0" y="0"/>
          <a:ext cx="0" cy="0"/>
          <a:chOff x="0" y="0"/>
          <a:chExt cx="0" cy="0"/>
        </a:xfrm>
      </p:grpSpPr>
      <p:sp>
        <p:nvSpPr>
          <p:cNvPr id="2" name="TextBox 1"/>
          <p:cNvSpPr txBox="1"/>
          <p:nvPr/>
        </p:nvSpPr>
        <p:spPr>
          <a:xfrm>
            <a:off x="914400" y="1188720"/>
            <a:ext cx="10332720" cy="640080"/>
          </a:xfrm>
          <a:prstGeom prst="rect">
            <a:avLst/>
          </a:prstGeom>
          <a:noFill/>
        </p:spPr>
        <p:txBody>
          <a:bodyPr wrap="square" anchor="t">
            <a:spAutoFit/>
          </a:bodyPr>
          <a:lstStyle/>
          <a:p>
            <a:pPr algn="ctr"/>
            <a:r>
              <a:rPr sz="3200" b="1">
                <a:solidFill>
                  <a:srgbClr val="FFFFFF"/>
                </a:solidFill>
                <a:latin typeface="Aptos"/>
              </a:rPr>
              <a:t>EXCALIBUR KNIGHTS</a:t>
            </a:r>
          </a:p>
        </p:txBody>
      </p:sp>
      <p:sp>
        <p:nvSpPr>
          <p:cNvPr id="3" name="TextBox 2"/>
          <p:cNvSpPr txBox="1"/>
          <p:nvPr/>
        </p:nvSpPr>
        <p:spPr>
          <a:xfrm>
            <a:off x="914400" y="1965960"/>
            <a:ext cx="10332720" cy="411480"/>
          </a:xfrm>
          <a:prstGeom prst="rect">
            <a:avLst/>
          </a:prstGeom>
          <a:noFill/>
        </p:spPr>
        <p:txBody>
          <a:bodyPr wrap="square" anchor="t">
            <a:spAutoFit/>
          </a:bodyPr>
          <a:lstStyle/>
          <a:p>
            <a:pPr algn="ctr"/>
            <a:r>
              <a:rPr sz="1500" b="0">
                <a:solidFill>
                  <a:srgbClr val="DAB15F"/>
                </a:solidFill>
                <a:latin typeface="Aptos"/>
              </a:rPr>
              <a:t>Transforming Real Estate. Elevating Operations. Creating Value.</a:t>
            </a:r>
          </a:p>
        </p:txBody>
      </p:sp>
      <p:sp>
        <p:nvSpPr>
          <p:cNvPr id="4" name="Oval 3"/>
          <p:cNvSpPr/>
          <p:nvPr/>
        </p:nvSpPr>
        <p:spPr>
          <a:xfrm>
            <a:off x="5102352" y="2788920"/>
            <a:ext cx="2011680" cy="2011680"/>
          </a:xfrm>
          <a:prstGeom prst="ellipse">
            <a:avLst/>
          </a:prstGeom>
          <a:noFill/>
          <a:ln w="25400">
            <a:solidFill>
              <a:srgbClr val="B887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044184" y="2697480"/>
            <a:ext cx="118872" cy="224028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5513832" y="2999232"/>
            <a:ext cx="1188720" cy="82296"/>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14400" y="5303520"/>
            <a:ext cx="10332720" cy="365760"/>
          </a:xfrm>
          <a:prstGeom prst="rect">
            <a:avLst/>
          </a:prstGeom>
          <a:noFill/>
        </p:spPr>
        <p:txBody>
          <a:bodyPr wrap="square" anchor="t">
            <a:spAutoFit/>
          </a:bodyPr>
          <a:lstStyle/>
          <a:p>
            <a:pPr algn="ctr"/>
            <a:r>
              <a:rPr sz="1000" b="1">
                <a:solidFill>
                  <a:srgbClr val="E2E2DE"/>
                </a:solidFill>
                <a:latin typeface="Aptos"/>
              </a:rPr>
              <a:t>PRIVATE INVESTMENT  •  HOSPITALITY  •  SENIOR LIVING  •  STRATEGIC PARTNERSHIPS</a:t>
            </a:r>
          </a:p>
        </p:txBody>
      </p:sp>
      <p:sp>
        <p:nvSpPr>
          <p:cNvPr id="8" name="TextBox 7"/>
          <p:cNvSpPr txBox="1"/>
          <p:nvPr/>
        </p:nvSpPr>
        <p:spPr>
          <a:xfrm>
            <a:off x="914400" y="6172200"/>
            <a:ext cx="10332720" cy="228600"/>
          </a:xfrm>
          <a:prstGeom prst="rect">
            <a:avLst/>
          </a:prstGeom>
          <a:noFill/>
        </p:spPr>
        <p:txBody>
          <a:bodyPr wrap="square" anchor="t">
            <a:spAutoFit/>
          </a:bodyPr>
          <a:lstStyle/>
          <a:p>
            <a:pPr algn="ctr"/>
            <a:r>
              <a:rPr sz="800" b="1">
                <a:solidFill>
                  <a:srgbClr val="686D73"/>
                </a:solidFill>
                <a:latin typeface="Aptos"/>
              </a:rPr>
              <a:t>CONFIDENTIAL — FOR DISCUSSION PURPOSES ONLY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789920" cy="594360"/>
          </a:xfrm>
          <a:prstGeom prst="rect">
            <a:avLst/>
          </a:prstGeom>
          <a:noFill/>
        </p:spPr>
        <p:txBody>
          <a:bodyPr wrap="square" anchor="t">
            <a:spAutoFit/>
          </a:bodyPr>
          <a:lstStyle/>
          <a:p>
            <a:pPr algn="l"/>
            <a:r>
              <a:rPr sz="2600" b="1">
                <a:solidFill>
                  <a:srgbClr val="0E1012"/>
                </a:solidFill>
                <a:latin typeface="Aptos"/>
              </a:rPr>
              <a:t>IMPORTANT NOTICE</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98480" cy="502920"/>
          </a:xfrm>
          <a:prstGeom prst="rect">
            <a:avLst/>
          </a:prstGeom>
          <a:noFill/>
        </p:spPr>
        <p:txBody>
          <a:bodyPr wrap="square" anchor="t">
            <a:spAutoFit/>
          </a:bodyPr>
          <a:lstStyle/>
          <a:p>
            <a:pPr algn="l"/>
            <a:r>
              <a:rPr sz="1200" b="0">
                <a:solidFill>
                  <a:srgbClr val="686D73"/>
                </a:solidFill>
                <a:latin typeface="Aptos"/>
              </a:rPr>
              <a:t>This presentation is a business overview, not an offering document.</a:t>
            </a:r>
          </a:p>
        </p:txBody>
      </p:sp>
      <p:sp>
        <p:nvSpPr>
          <p:cNvPr id="5" name="TextBox 4"/>
          <p:cNvSpPr txBox="1"/>
          <p:nvPr/>
        </p:nvSpPr>
        <p:spPr>
          <a:xfrm>
            <a:off x="11064240" y="566928"/>
            <a:ext cx="457200" cy="274320"/>
          </a:xfrm>
          <a:prstGeom prst="rect">
            <a:avLst/>
          </a:prstGeom>
          <a:noFill/>
        </p:spPr>
        <p:txBody>
          <a:bodyPr wrap="square" anchor="t">
            <a:spAutoFit/>
          </a:bodyPr>
          <a:lstStyle/>
          <a:p>
            <a:pPr algn="r"/>
            <a:r>
              <a:rPr sz="900" b="1">
                <a:solidFill>
                  <a:srgbClr val="B88737"/>
                </a:solidFill>
                <a:latin typeface="Aptos"/>
              </a:rPr>
              <a:t>18</a:t>
            </a:r>
          </a:p>
        </p:txBody>
      </p:sp>
      <p:sp>
        <p:nvSpPr>
          <p:cNvPr id="6" name="TextBox 5"/>
          <p:cNvSpPr txBox="1"/>
          <p:nvPr/>
        </p:nvSpPr>
        <p:spPr>
          <a:xfrm>
            <a:off x="914400" y="1691640"/>
            <a:ext cx="10332720" cy="3383280"/>
          </a:xfrm>
          <a:prstGeom prst="rect">
            <a:avLst/>
          </a:prstGeom>
          <a:noFill/>
        </p:spPr>
        <p:txBody>
          <a:bodyPr wrap="square" anchor="t">
            <a:spAutoFit/>
          </a:bodyPr>
          <a:lstStyle/>
          <a:p>
            <a:pPr algn="l"/>
            <a:r>
              <a:rPr sz="1400" b="0">
                <a:solidFill>
                  <a:srgbClr val="23262A"/>
                </a:solidFill>
                <a:latin typeface="Aptos"/>
              </a:rPr>
              <a:t>This material is provided solely for preliminary discussion and informational purposes. It does not constitute an offer to sell, or a solicitation of an offer to buy, any security or investment interest. Any investment opportunity would be offered only through definitive legal documents to eligible investors and would be subject to applicable securities laws. All financial examples, fees, capital structures, operating assumptions, valuations, returns and exit scenarios in this presentation are illustrative and may differ materially from actual results. Investments in hospitality, real estate and senior living involve substantial risks, including loss of capital, leverage, operating, construction, licensing, regulatory, reimbursement, market, interest-rate and liquidity risks. Prospective investors should conduct their own due diligence and consult their legal, tax, financial and other professional advisers. Excalibur Knights should engage qualified securities, tax, real-estate, hospitality and senior-living counsel before accepting investor capital or offering interests in any investment vehicle.</a:t>
            </a:r>
          </a:p>
        </p:txBody>
      </p:sp>
      <p:sp>
        <p:nvSpPr>
          <p:cNvPr id="7" name="TextBox 6"/>
          <p:cNvSpPr txBox="1"/>
          <p:nvPr/>
        </p:nvSpPr>
        <p:spPr>
          <a:xfrm>
            <a:off x="914400" y="5394960"/>
            <a:ext cx="10332720" cy="457200"/>
          </a:xfrm>
          <a:prstGeom prst="rect">
            <a:avLst/>
          </a:prstGeom>
          <a:noFill/>
        </p:spPr>
        <p:txBody>
          <a:bodyPr wrap="square" anchor="t">
            <a:spAutoFit/>
          </a:bodyPr>
          <a:lstStyle/>
          <a:p>
            <a:pPr algn="ctr"/>
            <a:r>
              <a:rPr sz="1400" b="1">
                <a:solidFill>
                  <a:srgbClr val="B88737"/>
                </a:solidFill>
                <a:latin typeface="Aptos"/>
              </a:rPr>
              <a:t>All examples in this deck are illustrative and are not guarantees of future performance.</a:t>
            </a:r>
          </a:p>
        </p:txBody>
      </p:sp>
      <p:sp>
        <p:nvSpPr>
          <p:cNvPr id="8" name="TextBox 7"/>
          <p:cNvSpPr txBox="1"/>
          <p:nvPr/>
        </p:nvSpPr>
        <p:spPr>
          <a:xfrm>
            <a:off x="685800" y="6473952"/>
            <a:ext cx="7772400" cy="164592"/>
          </a:xfrm>
          <a:prstGeom prst="rect">
            <a:avLst/>
          </a:prstGeom>
          <a:noFill/>
        </p:spPr>
        <p:txBody>
          <a:bodyPr wrap="square" anchor="t">
            <a:spAutoFit/>
          </a:bodyPr>
          <a:lstStyle/>
          <a:p>
            <a:pPr algn="l"/>
            <a:r>
              <a:rPr sz="750" b="0">
                <a:solidFill>
                  <a:srgbClr val="878787"/>
                </a:solidFill>
                <a:latin typeface="Aptos"/>
              </a:rPr>
              <a:t>EXCALIBUR KNIGHTS  |  CONFIDENTIAL INVESTOR PRESENTATION</a:t>
            </a:r>
          </a:p>
        </p:txBody>
      </p:sp>
      <p:sp>
        <p:nvSpPr>
          <p:cNvPr id="9" name="TextBox 8"/>
          <p:cNvSpPr txBox="1"/>
          <p:nvPr/>
        </p:nvSpPr>
        <p:spPr>
          <a:xfrm>
            <a:off x="9418320" y="6473952"/>
            <a:ext cx="2057400" cy="164592"/>
          </a:xfrm>
          <a:prstGeom prst="rect">
            <a:avLst/>
          </a:prstGeom>
          <a:noFill/>
        </p:spPr>
        <p:txBody>
          <a:bodyPr wrap="square" anchor="t">
            <a:spAutoFit/>
          </a:bodyPr>
          <a:lstStyle/>
          <a:p>
            <a:pPr algn="r"/>
            <a:r>
              <a:rPr sz="750" b="0">
                <a:solidFill>
                  <a:srgbClr val="878787"/>
                </a:solidFill>
                <a:latin typeface="Aptos"/>
              </a:rPr>
              <a:t>For discussion purposes only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E1012"/>
        </a:solidFill>
        <a:effectLst/>
      </p:bgPr>
    </p:bg>
    <p:spTree>
      <p:nvGrpSpPr>
        <p:cNvPr id="1" name=""/>
        <p:cNvGrpSpPr/>
        <p:nvPr/>
      </p:nvGrpSpPr>
      <p:grpSpPr>
        <a:xfrm>
          <a:off x="0" y="0"/>
          <a:ext cx="0" cy="0"/>
          <a:chOff x="0" y="0"/>
          <a:chExt cx="0" cy="0"/>
        </a:xfrm>
      </p:grpSpPr>
      <p:sp>
        <p:nvSpPr>
          <p:cNvPr id="2" name="Oval 1"/>
          <p:cNvSpPr/>
          <p:nvPr/>
        </p:nvSpPr>
        <p:spPr>
          <a:xfrm>
            <a:off x="4901184" y="658368"/>
            <a:ext cx="2377440" cy="2377440"/>
          </a:xfrm>
          <a:prstGeom prst="ellipse">
            <a:avLst/>
          </a:prstGeom>
          <a:noFill/>
          <a:ln w="27940">
            <a:solidFill>
              <a:srgbClr val="B887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035040" y="566928"/>
            <a:ext cx="118872" cy="260604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5440680" y="960120"/>
            <a:ext cx="1307592" cy="9144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14400" y="3337560"/>
            <a:ext cx="10332720" cy="640080"/>
          </a:xfrm>
          <a:prstGeom prst="rect">
            <a:avLst/>
          </a:prstGeom>
          <a:noFill/>
        </p:spPr>
        <p:txBody>
          <a:bodyPr wrap="square">
            <a:spAutoFit/>
          </a:bodyPr>
          <a:lstStyle/>
          <a:p>
            <a:pPr algn="ctr"/>
            <a:r>
              <a:rPr sz="3400" b="1">
                <a:solidFill>
                  <a:srgbClr val="FFFFFF"/>
                </a:solidFill>
                <a:latin typeface="Aptos"/>
              </a:rPr>
              <a:t>EXCALIBUR KNIGHTS</a:t>
            </a:r>
          </a:p>
        </p:txBody>
      </p:sp>
      <p:sp>
        <p:nvSpPr>
          <p:cNvPr id="6" name="TextBox 5"/>
          <p:cNvSpPr txBox="1"/>
          <p:nvPr/>
        </p:nvSpPr>
        <p:spPr>
          <a:xfrm>
            <a:off x="914400" y="4069080"/>
            <a:ext cx="10332720" cy="457200"/>
          </a:xfrm>
          <a:prstGeom prst="rect">
            <a:avLst/>
          </a:prstGeom>
          <a:noFill/>
        </p:spPr>
        <p:txBody>
          <a:bodyPr wrap="square">
            <a:spAutoFit/>
          </a:bodyPr>
          <a:lstStyle/>
          <a:p>
            <a:pPr algn="ctr"/>
            <a:r>
              <a:rPr sz="1800" b="1">
                <a:solidFill>
                  <a:srgbClr val="DAB15F"/>
                </a:solidFill>
                <a:latin typeface="Aptos"/>
              </a:rPr>
              <a:t>FOUNDING MEMBERS EQUITY OFFERING</a:t>
            </a:r>
          </a:p>
        </p:txBody>
      </p:sp>
      <p:sp>
        <p:nvSpPr>
          <p:cNvPr id="7" name="TextBox 6"/>
          <p:cNvSpPr txBox="1"/>
          <p:nvPr/>
        </p:nvSpPr>
        <p:spPr>
          <a:xfrm>
            <a:off x="914400" y="4709160"/>
            <a:ext cx="10332720" cy="384048"/>
          </a:xfrm>
          <a:prstGeom prst="rect">
            <a:avLst/>
          </a:prstGeom>
          <a:noFill/>
        </p:spPr>
        <p:txBody>
          <a:bodyPr wrap="square">
            <a:spAutoFit/>
          </a:bodyPr>
          <a:lstStyle/>
          <a:p>
            <a:pPr algn="ctr"/>
            <a:r>
              <a:rPr sz="1200" b="1">
                <a:solidFill>
                  <a:srgbClr val="E2E2DE"/>
                </a:solidFill>
                <a:latin typeface="Aptos"/>
              </a:rPr>
              <a:t>8 FOUNDING MEMBERSHIP OPPORTUNITIES AVAILABLE</a:t>
            </a:r>
          </a:p>
        </p:txBody>
      </p:sp>
      <p:sp>
        <p:nvSpPr>
          <p:cNvPr id="8" name="TextBox 7"/>
          <p:cNvSpPr txBox="1"/>
          <p:nvPr/>
        </p:nvSpPr>
        <p:spPr>
          <a:xfrm>
            <a:off x="1143000" y="5321808"/>
            <a:ext cx="9875520" cy="502920"/>
          </a:xfrm>
          <a:prstGeom prst="rect">
            <a:avLst/>
          </a:prstGeom>
          <a:noFill/>
        </p:spPr>
        <p:txBody>
          <a:bodyPr wrap="square">
            <a:spAutoFit/>
          </a:bodyPr>
          <a:lstStyle/>
          <a:p>
            <a:pPr algn="ctr"/>
            <a:r>
              <a:rPr sz="1400" b="0">
                <a:solidFill>
                  <a:srgbClr val="FFFFFF"/>
                </a:solidFill>
                <a:latin typeface="Aptos"/>
              </a:rPr>
              <a:t>Future investors participate in projects. Founding Members participate in the platform.</a:t>
            </a:r>
          </a:p>
        </p:txBody>
      </p:sp>
      <p:sp>
        <p:nvSpPr>
          <p:cNvPr id="9" name="TextBox 8"/>
          <p:cNvSpPr txBox="1"/>
          <p:nvPr/>
        </p:nvSpPr>
        <p:spPr>
          <a:xfrm>
            <a:off x="914400" y="6199632"/>
            <a:ext cx="10332720" cy="228600"/>
          </a:xfrm>
          <a:prstGeom prst="rect">
            <a:avLst/>
          </a:prstGeom>
          <a:noFill/>
        </p:spPr>
        <p:txBody>
          <a:bodyPr wrap="square">
            <a:spAutoFit/>
          </a:bodyPr>
          <a:lstStyle/>
          <a:p>
            <a:pPr algn="ctr"/>
            <a:r>
              <a:rPr sz="800" b="1">
                <a:solidFill>
                  <a:srgbClr val="686D73"/>
                </a:solidFill>
                <a:latin typeface="Aptos"/>
              </a:rPr>
              <a:t>CONFIDENTIAL  |  FOR DISCUSSION PURPOSES ONLY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698480" cy="548640"/>
          </a:xfrm>
          <a:prstGeom prst="rect">
            <a:avLst/>
          </a:prstGeom>
          <a:noFill/>
        </p:spPr>
        <p:txBody>
          <a:bodyPr wrap="square">
            <a:spAutoFit/>
          </a:bodyPr>
          <a:lstStyle/>
          <a:p>
            <a:pPr algn="l"/>
            <a:r>
              <a:rPr sz="2600" b="1">
                <a:solidFill>
                  <a:srgbClr val="0E1012"/>
                </a:solidFill>
                <a:latin typeface="Aptos"/>
              </a:rPr>
              <a:t>FOUNDING OWNERSHIP STRUCTURE</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07040" cy="502920"/>
          </a:xfrm>
          <a:prstGeom prst="rect">
            <a:avLst/>
          </a:prstGeom>
          <a:noFill/>
        </p:spPr>
        <p:txBody>
          <a:bodyPr wrap="square">
            <a:spAutoFit/>
          </a:bodyPr>
          <a:lstStyle/>
          <a:p>
            <a:pPr algn="l"/>
            <a:r>
              <a:rPr sz="1200" b="0">
                <a:solidFill>
                  <a:srgbClr val="686D73"/>
                </a:solidFill>
                <a:latin typeface="Aptos"/>
              </a:rPr>
              <a:t>Ten equal founding units establish the initial ownership of Excalibur Knights.</a:t>
            </a:r>
          </a:p>
        </p:txBody>
      </p:sp>
      <p:sp>
        <p:nvSpPr>
          <p:cNvPr id="5" name="TextBox 4"/>
          <p:cNvSpPr txBox="1"/>
          <p:nvPr/>
        </p:nvSpPr>
        <p:spPr>
          <a:xfrm>
            <a:off x="11064240" y="566928"/>
            <a:ext cx="457200" cy="274320"/>
          </a:xfrm>
          <a:prstGeom prst="rect">
            <a:avLst/>
          </a:prstGeom>
          <a:noFill/>
        </p:spPr>
        <p:txBody>
          <a:bodyPr wrap="square">
            <a:spAutoFit/>
          </a:bodyPr>
          <a:lstStyle/>
          <a:p>
            <a:pPr algn="r"/>
            <a:r>
              <a:rPr sz="900" b="1">
                <a:solidFill>
                  <a:srgbClr val="B88737"/>
                </a:solidFill>
                <a:latin typeface="Aptos"/>
              </a:rPr>
              <a:t>02</a:t>
            </a:r>
          </a:p>
        </p:txBody>
      </p:sp>
      <p:sp>
        <p:nvSpPr>
          <p:cNvPr id="6" name="TextBox 5"/>
          <p:cNvSpPr txBox="1"/>
          <p:nvPr/>
        </p:nvSpPr>
        <p:spPr>
          <a:xfrm>
            <a:off x="685800" y="1691640"/>
            <a:ext cx="2560320" cy="502920"/>
          </a:xfrm>
          <a:prstGeom prst="rect">
            <a:avLst/>
          </a:prstGeom>
          <a:noFill/>
        </p:spPr>
        <p:txBody>
          <a:bodyPr wrap="square">
            <a:spAutoFit/>
          </a:bodyPr>
          <a:lstStyle/>
          <a:p>
            <a:pPr algn="ctr"/>
            <a:r>
              <a:rPr sz="2800" b="1">
                <a:solidFill>
                  <a:srgbClr val="B88737"/>
                </a:solidFill>
                <a:latin typeface="Aptos"/>
              </a:rPr>
              <a:t>10</a:t>
            </a:r>
          </a:p>
        </p:txBody>
      </p:sp>
      <p:sp>
        <p:nvSpPr>
          <p:cNvPr id="7" name="TextBox 6"/>
          <p:cNvSpPr txBox="1"/>
          <p:nvPr/>
        </p:nvSpPr>
        <p:spPr>
          <a:xfrm>
            <a:off x="685800" y="2240280"/>
            <a:ext cx="2560320" cy="411480"/>
          </a:xfrm>
          <a:prstGeom prst="rect">
            <a:avLst/>
          </a:prstGeom>
          <a:noFill/>
        </p:spPr>
        <p:txBody>
          <a:bodyPr wrap="square">
            <a:spAutoFit/>
          </a:bodyPr>
          <a:lstStyle/>
          <a:p>
            <a:pPr algn="ctr"/>
            <a:r>
              <a:rPr sz="900" b="1">
                <a:solidFill>
                  <a:srgbClr val="686D73"/>
                </a:solidFill>
                <a:latin typeface="Aptos"/>
              </a:rPr>
              <a:t>TOTAL FOUNDING UNITS</a:t>
            </a:r>
          </a:p>
        </p:txBody>
      </p:sp>
      <p:sp>
        <p:nvSpPr>
          <p:cNvPr id="8" name="TextBox 7"/>
          <p:cNvSpPr txBox="1"/>
          <p:nvPr/>
        </p:nvSpPr>
        <p:spPr>
          <a:xfrm>
            <a:off x="3063240" y="1691640"/>
            <a:ext cx="2560320" cy="502920"/>
          </a:xfrm>
          <a:prstGeom prst="rect">
            <a:avLst/>
          </a:prstGeom>
          <a:noFill/>
        </p:spPr>
        <p:txBody>
          <a:bodyPr wrap="square">
            <a:spAutoFit/>
          </a:bodyPr>
          <a:lstStyle/>
          <a:p>
            <a:pPr algn="ctr"/>
            <a:r>
              <a:rPr sz="2800" b="1">
                <a:solidFill>
                  <a:srgbClr val="B88737"/>
                </a:solidFill>
                <a:latin typeface="Aptos"/>
              </a:rPr>
              <a:t>20%</a:t>
            </a:r>
          </a:p>
        </p:txBody>
      </p:sp>
      <p:sp>
        <p:nvSpPr>
          <p:cNvPr id="9" name="TextBox 8"/>
          <p:cNvSpPr txBox="1"/>
          <p:nvPr/>
        </p:nvSpPr>
        <p:spPr>
          <a:xfrm>
            <a:off x="3063240" y="2240280"/>
            <a:ext cx="2560320" cy="411480"/>
          </a:xfrm>
          <a:prstGeom prst="rect">
            <a:avLst/>
          </a:prstGeom>
          <a:noFill/>
        </p:spPr>
        <p:txBody>
          <a:bodyPr wrap="square">
            <a:spAutoFit/>
          </a:bodyPr>
          <a:lstStyle/>
          <a:p>
            <a:pPr algn="ctr"/>
            <a:r>
              <a:rPr sz="900" b="1">
                <a:solidFill>
                  <a:srgbClr val="686D73"/>
                </a:solidFill>
                <a:latin typeface="Aptos"/>
              </a:rPr>
              <a:t>FOUNDER OWNERSHIP</a:t>
            </a:r>
          </a:p>
        </p:txBody>
      </p:sp>
      <p:sp>
        <p:nvSpPr>
          <p:cNvPr id="10" name="TextBox 9"/>
          <p:cNvSpPr txBox="1"/>
          <p:nvPr/>
        </p:nvSpPr>
        <p:spPr>
          <a:xfrm>
            <a:off x="5440680" y="1691640"/>
            <a:ext cx="2560320" cy="502920"/>
          </a:xfrm>
          <a:prstGeom prst="rect">
            <a:avLst/>
          </a:prstGeom>
          <a:noFill/>
        </p:spPr>
        <p:txBody>
          <a:bodyPr wrap="square">
            <a:spAutoFit/>
          </a:bodyPr>
          <a:lstStyle/>
          <a:p>
            <a:pPr algn="ctr"/>
            <a:r>
              <a:rPr sz="2800" b="1">
                <a:solidFill>
                  <a:srgbClr val="B88737"/>
                </a:solidFill>
                <a:latin typeface="Aptos"/>
              </a:rPr>
              <a:t>8</a:t>
            </a:r>
          </a:p>
        </p:txBody>
      </p:sp>
      <p:sp>
        <p:nvSpPr>
          <p:cNvPr id="11" name="TextBox 10"/>
          <p:cNvSpPr txBox="1"/>
          <p:nvPr/>
        </p:nvSpPr>
        <p:spPr>
          <a:xfrm>
            <a:off x="5440680" y="2240280"/>
            <a:ext cx="2560320" cy="411480"/>
          </a:xfrm>
          <a:prstGeom prst="rect">
            <a:avLst/>
          </a:prstGeom>
          <a:noFill/>
        </p:spPr>
        <p:txBody>
          <a:bodyPr wrap="square">
            <a:spAutoFit/>
          </a:bodyPr>
          <a:lstStyle/>
          <a:p>
            <a:pPr algn="ctr"/>
            <a:r>
              <a:rPr sz="900" b="1">
                <a:solidFill>
                  <a:srgbClr val="686D73"/>
                </a:solidFill>
                <a:latin typeface="Aptos"/>
              </a:rPr>
              <a:t>AVAILABLE POSITIONS</a:t>
            </a:r>
          </a:p>
        </p:txBody>
      </p:sp>
      <p:sp>
        <p:nvSpPr>
          <p:cNvPr id="12" name="TextBox 11"/>
          <p:cNvSpPr txBox="1"/>
          <p:nvPr/>
        </p:nvSpPr>
        <p:spPr>
          <a:xfrm>
            <a:off x="7818120" y="1691640"/>
            <a:ext cx="2560320" cy="502920"/>
          </a:xfrm>
          <a:prstGeom prst="rect">
            <a:avLst/>
          </a:prstGeom>
          <a:noFill/>
        </p:spPr>
        <p:txBody>
          <a:bodyPr wrap="square">
            <a:spAutoFit/>
          </a:bodyPr>
          <a:lstStyle/>
          <a:p>
            <a:pPr algn="ctr"/>
            <a:r>
              <a:rPr sz="2800" b="1">
                <a:solidFill>
                  <a:srgbClr val="B88737"/>
                </a:solidFill>
                <a:latin typeface="Aptos"/>
              </a:rPr>
              <a:t>10%</a:t>
            </a:r>
          </a:p>
        </p:txBody>
      </p:sp>
      <p:sp>
        <p:nvSpPr>
          <p:cNvPr id="13" name="TextBox 12"/>
          <p:cNvSpPr txBox="1"/>
          <p:nvPr/>
        </p:nvSpPr>
        <p:spPr>
          <a:xfrm>
            <a:off x="7818120" y="2240280"/>
            <a:ext cx="2560320" cy="411480"/>
          </a:xfrm>
          <a:prstGeom prst="rect">
            <a:avLst/>
          </a:prstGeom>
          <a:noFill/>
        </p:spPr>
        <p:txBody>
          <a:bodyPr wrap="square">
            <a:spAutoFit/>
          </a:bodyPr>
          <a:lstStyle/>
          <a:p>
            <a:pPr algn="ctr"/>
            <a:r>
              <a:rPr sz="900" b="1">
                <a:solidFill>
                  <a:srgbClr val="686D73"/>
                </a:solidFill>
                <a:latin typeface="Aptos"/>
              </a:rPr>
              <a:t>EACH AVAILABLE UNIT</a:t>
            </a:r>
          </a:p>
        </p:txBody>
      </p:sp>
      <p:sp>
        <p:nvSpPr>
          <p:cNvPr id="14" name="Rectangle 13"/>
          <p:cNvSpPr/>
          <p:nvPr/>
        </p:nvSpPr>
        <p:spPr>
          <a:xfrm>
            <a:off x="868680" y="3154680"/>
            <a:ext cx="1014984" cy="77724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68680" y="3383280"/>
            <a:ext cx="1014984" cy="274320"/>
          </a:xfrm>
          <a:prstGeom prst="rect">
            <a:avLst/>
          </a:prstGeom>
          <a:noFill/>
        </p:spPr>
        <p:txBody>
          <a:bodyPr wrap="square">
            <a:spAutoFit/>
          </a:bodyPr>
          <a:lstStyle/>
          <a:p>
            <a:pPr algn="ctr"/>
            <a:r>
              <a:rPr sz="1200" b="1">
                <a:solidFill>
                  <a:srgbClr val="FFFFFF"/>
                </a:solidFill>
                <a:latin typeface="Aptos"/>
              </a:rPr>
              <a:t>F</a:t>
            </a:r>
          </a:p>
        </p:txBody>
      </p:sp>
      <p:sp>
        <p:nvSpPr>
          <p:cNvPr id="16" name="Rectangle 15"/>
          <p:cNvSpPr/>
          <p:nvPr/>
        </p:nvSpPr>
        <p:spPr>
          <a:xfrm>
            <a:off x="1911095" y="3154680"/>
            <a:ext cx="1014984" cy="77724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911095" y="3383280"/>
            <a:ext cx="1014984" cy="274320"/>
          </a:xfrm>
          <a:prstGeom prst="rect">
            <a:avLst/>
          </a:prstGeom>
          <a:noFill/>
        </p:spPr>
        <p:txBody>
          <a:bodyPr wrap="square">
            <a:spAutoFit/>
          </a:bodyPr>
          <a:lstStyle/>
          <a:p>
            <a:pPr algn="ctr"/>
            <a:r>
              <a:rPr sz="1200" b="1">
                <a:solidFill>
                  <a:srgbClr val="FFFFFF"/>
                </a:solidFill>
                <a:latin typeface="Aptos"/>
              </a:rPr>
              <a:t>F</a:t>
            </a:r>
          </a:p>
        </p:txBody>
      </p:sp>
      <p:sp>
        <p:nvSpPr>
          <p:cNvPr id="18" name="Rectangle 17"/>
          <p:cNvSpPr/>
          <p:nvPr/>
        </p:nvSpPr>
        <p:spPr>
          <a:xfrm>
            <a:off x="2953512" y="3154680"/>
            <a:ext cx="1014984" cy="777240"/>
          </a:xfrm>
          <a:prstGeom prst="rect">
            <a:avLst/>
          </a:prstGeom>
          <a:solidFill>
            <a:srgbClr val="23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2953512" y="3383280"/>
            <a:ext cx="1014984" cy="274320"/>
          </a:xfrm>
          <a:prstGeom prst="rect">
            <a:avLst/>
          </a:prstGeom>
          <a:noFill/>
        </p:spPr>
        <p:txBody>
          <a:bodyPr wrap="square">
            <a:spAutoFit/>
          </a:bodyPr>
          <a:lstStyle/>
          <a:p>
            <a:pPr algn="ctr"/>
            <a:r>
              <a:rPr sz="1200" b="1">
                <a:solidFill>
                  <a:srgbClr val="FFFFFF"/>
                </a:solidFill>
                <a:latin typeface="Aptos"/>
              </a:rPr>
              <a:t>1</a:t>
            </a:r>
          </a:p>
        </p:txBody>
      </p:sp>
      <p:sp>
        <p:nvSpPr>
          <p:cNvPr id="20" name="Rectangle 19"/>
          <p:cNvSpPr/>
          <p:nvPr/>
        </p:nvSpPr>
        <p:spPr>
          <a:xfrm>
            <a:off x="3995928" y="3154680"/>
            <a:ext cx="1014984" cy="777240"/>
          </a:xfrm>
          <a:prstGeom prst="rect">
            <a:avLst/>
          </a:prstGeom>
          <a:solidFill>
            <a:srgbClr val="23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3995928" y="3383280"/>
            <a:ext cx="1014984" cy="274320"/>
          </a:xfrm>
          <a:prstGeom prst="rect">
            <a:avLst/>
          </a:prstGeom>
          <a:noFill/>
        </p:spPr>
        <p:txBody>
          <a:bodyPr wrap="square">
            <a:spAutoFit/>
          </a:bodyPr>
          <a:lstStyle/>
          <a:p>
            <a:pPr algn="ctr"/>
            <a:r>
              <a:rPr sz="1200" b="1">
                <a:solidFill>
                  <a:srgbClr val="FFFFFF"/>
                </a:solidFill>
                <a:latin typeface="Aptos"/>
              </a:rPr>
              <a:t>2</a:t>
            </a:r>
          </a:p>
        </p:txBody>
      </p:sp>
      <p:sp>
        <p:nvSpPr>
          <p:cNvPr id="22" name="Rectangle 21"/>
          <p:cNvSpPr/>
          <p:nvPr/>
        </p:nvSpPr>
        <p:spPr>
          <a:xfrm>
            <a:off x="5038344" y="3154680"/>
            <a:ext cx="1014984" cy="777240"/>
          </a:xfrm>
          <a:prstGeom prst="rect">
            <a:avLst/>
          </a:prstGeom>
          <a:solidFill>
            <a:srgbClr val="23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5038344" y="3383280"/>
            <a:ext cx="1014984" cy="274320"/>
          </a:xfrm>
          <a:prstGeom prst="rect">
            <a:avLst/>
          </a:prstGeom>
          <a:noFill/>
        </p:spPr>
        <p:txBody>
          <a:bodyPr wrap="square">
            <a:spAutoFit/>
          </a:bodyPr>
          <a:lstStyle/>
          <a:p>
            <a:pPr algn="ctr"/>
            <a:r>
              <a:rPr sz="1200" b="1">
                <a:solidFill>
                  <a:srgbClr val="FFFFFF"/>
                </a:solidFill>
                <a:latin typeface="Aptos"/>
              </a:rPr>
              <a:t>3</a:t>
            </a:r>
          </a:p>
        </p:txBody>
      </p:sp>
      <p:sp>
        <p:nvSpPr>
          <p:cNvPr id="24" name="Rectangle 23"/>
          <p:cNvSpPr/>
          <p:nvPr/>
        </p:nvSpPr>
        <p:spPr>
          <a:xfrm>
            <a:off x="6080760" y="3154680"/>
            <a:ext cx="1014984" cy="777240"/>
          </a:xfrm>
          <a:prstGeom prst="rect">
            <a:avLst/>
          </a:prstGeom>
          <a:solidFill>
            <a:srgbClr val="23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080760" y="3383280"/>
            <a:ext cx="1014984" cy="274320"/>
          </a:xfrm>
          <a:prstGeom prst="rect">
            <a:avLst/>
          </a:prstGeom>
          <a:noFill/>
        </p:spPr>
        <p:txBody>
          <a:bodyPr wrap="square">
            <a:spAutoFit/>
          </a:bodyPr>
          <a:lstStyle/>
          <a:p>
            <a:pPr algn="ctr"/>
            <a:r>
              <a:rPr sz="1200" b="1">
                <a:solidFill>
                  <a:srgbClr val="FFFFFF"/>
                </a:solidFill>
                <a:latin typeface="Aptos"/>
              </a:rPr>
              <a:t>4</a:t>
            </a:r>
          </a:p>
        </p:txBody>
      </p:sp>
      <p:sp>
        <p:nvSpPr>
          <p:cNvPr id="26" name="Rectangle 25"/>
          <p:cNvSpPr/>
          <p:nvPr/>
        </p:nvSpPr>
        <p:spPr>
          <a:xfrm>
            <a:off x="7123176" y="3154680"/>
            <a:ext cx="1014984" cy="777240"/>
          </a:xfrm>
          <a:prstGeom prst="rect">
            <a:avLst/>
          </a:prstGeom>
          <a:solidFill>
            <a:srgbClr val="23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7123176" y="3383280"/>
            <a:ext cx="1014984" cy="274320"/>
          </a:xfrm>
          <a:prstGeom prst="rect">
            <a:avLst/>
          </a:prstGeom>
          <a:noFill/>
        </p:spPr>
        <p:txBody>
          <a:bodyPr wrap="square">
            <a:spAutoFit/>
          </a:bodyPr>
          <a:lstStyle/>
          <a:p>
            <a:pPr algn="ctr"/>
            <a:r>
              <a:rPr sz="1200" b="1">
                <a:solidFill>
                  <a:srgbClr val="FFFFFF"/>
                </a:solidFill>
                <a:latin typeface="Aptos"/>
              </a:rPr>
              <a:t>5</a:t>
            </a:r>
          </a:p>
        </p:txBody>
      </p:sp>
      <p:sp>
        <p:nvSpPr>
          <p:cNvPr id="28" name="Rectangle 27"/>
          <p:cNvSpPr/>
          <p:nvPr/>
        </p:nvSpPr>
        <p:spPr>
          <a:xfrm>
            <a:off x="8165592" y="3154680"/>
            <a:ext cx="1014984" cy="777240"/>
          </a:xfrm>
          <a:prstGeom prst="rect">
            <a:avLst/>
          </a:prstGeom>
          <a:solidFill>
            <a:srgbClr val="23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8165592" y="3383280"/>
            <a:ext cx="1014984" cy="274320"/>
          </a:xfrm>
          <a:prstGeom prst="rect">
            <a:avLst/>
          </a:prstGeom>
          <a:noFill/>
        </p:spPr>
        <p:txBody>
          <a:bodyPr wrap="square">
            <a:spAutoFit/>
          </a:bodyPr>
          <a:lstStyle/>
          <a:p>
            <a:pPr algn="ctr"/>
            <a:r>
              <a:rPr sz="1200" b="1">
                <a:solidFill>
                  <a:srgbClr val="FFFFFF"/>
                </a:solidFill>
                <a:latin typeface="Aptos"/>
              </a:rPr>
              <a:t>6</a:t>
            </a:r>
          </a:p>
        </p:txBody>
      </p:sp>
      <p:sp>
        <p:nvSpPr>
          <p:cNvPr id="30" name="Rectangle 29"/>
          <p:cNvSpPr/>
          <p:nvPr/>
        </p:nvSpPr>
        <p:spPr>
          <a:xfrm>
            <a:off x="9208008" y="3154680"/>
            <a:ext cx="1014984" cy="777240"/>
          </a:xfrm>
          <a:prstGeom prst="rect">
            <a:avLst/>
          </a:prstGeom>
          <a:solidFill>
            <a:srgbClr val="23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9208008" y="3383280"/>
            <a:ext cx="1014984" cy="274320"/>
          </a:xfrm>
          <a:prstGeom prst="rect">
            <a:avLst/>
          </a:prstGeom>
          <a:noFill/>
        </p:spPr>
        <p:txBody>
          <a:bodyPr wrap="square">
            <a:spAutoFit/>
          </a:bodyPr>
          <a:lstStyle/>
          <a:p>
            <a:pPr algn="ctr"/>
            <a:r>
              <a:rPr sz="1200" b="1">
                <a:solidFill>
                  <a:srgbClr val="FFFFFF"/>
                </a:solidFill>
                <a:latin typeface="Aptos"/>
              </a:rPr>
              <a:t>7</a:t>
            </a:r>
          </a:p>
        </p:txBody>
      </p:sp>
      <p:sp>
        <p:nvSpPr>
          <p:cNvPr id="32" name="Rectangle 31"/>
          <p:cNvSpPr/>
          <p:nvPr/>
        </p:nvSpPr>
        <p:spPr>
          <a:xfrm>
            <a:off x="10250424" y="3154680"/>
            <a:ext cx="1014984" cy="777240"/>
          </a:xfrm>
          <a:prstGeom prst="rect">
            <a:avLst/>
          </a:prstGeom>
          <a:solidFill>
            <a:srgbClr val="23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10250424" y="3383280"/>
            <a:ext cx="1014984" cy="274320"/>
          </a:xfrm>
          <a:prstGeom prst="rect">
            <a:avLst/>
          </a:prstGeom>
          <a:noFill/>
        </p:spPr>
        <p:txBody>
          <a:bodyPr wrap="square">
            <a:spAutoFit/>
          </a:bodyPr>
          <a:lstStyle/>
          <a:p>
            <a:pPr algn="ctr"/>
            <a:r>
              <a:rPr sz="1200" b="1">
                <a:solidFill>
                  <a:srgbClr val="FFFFFF"/>
                </a:solidFill>
                <a:latin typeface="Aptos"/>
              </a:rPr>
              <a:t>8</a:t>
            </a:r>
          </a:p>
        </p:txBody>
      </p:sp>
      <p:sp>
        <p:nvSpPr>
          <p:cNvPr id="34" name="TextBox 33"/>
          <p:cNvSpPr txBox="1"/>
          <p:nvPr/>
        </p:nvSpPr>
        <p:spPr>
          <a:xfrm>
            <a:off x="868680" y="4187952"/>
            <a:ext cx="5029200" cy="320040"/>
          </a:xfrm>
          <a:prstGeom prst="rect">
            <a:avLst/>
          </a:prstGeom>
          <a:noFill/>
        </p:spPr>
        <p:txBody>
          <a:bodyPr wrap="square">
            <a:spAutoFit/>
          </a:bodyPr>
          <a:lstStyle/>
          <a:p>
            <a:pPr algn="l"/>
            <a:r>
              <a:rPr sz="1200" b="1">
                <a:solidFill>
                  <a:srgbClr val="B88737"/>
                </a:solidFill>
                <a:latin typeface="Aptos"/>
              </a:rPr>
              <a:t>Founder / Managing Member — 2 units = 20%</a:t>
            </a:r>
          </a:p>
        </p:txBody>
      </p:sp>
      <p:sp>
        <p:nvSpPr>
          <p:cNvPr id="35" name="TextBox 34"/>
          <p:cNvSpPr txBox="1"/>
          <p:nvPr/>
        </p:nvSpPr>
        <p:spPr>
          <a:xfrm>
            <a:off x="5760720" y="4187952"/>
            <a:ext cx="5486400" cy="320040"/>
          </a:xfrm>
          <a:prstGeom prst="rect">
            <a:avLst/>
          </a:prstGeom>
          <a:noFill/>
        </p:spPr>
        <p:txBody>
          <a:bodyPr wrap="square">
            <a:spAutoFit/>
          </a:bodyPr>
          <a:lstStyle/>
          <a:p>
            <a:pPr algn="r"/>
            <a:r>
              <a:rPr sz="1200" b="1">
                <a:solidFill>
                  <a:srgbClr val="0E1012"/>
                </a:solidFill>
                <a:latin typeface="Aptos"/>
              </a:rPr>
              <a:t>Eight Founding Members — 1 unit each = 10% each</a:t>
            </a:r>
          </a:p>
        </p:txBody>
      </p:sp>
      <p:sp>
        <p:nvSpPr>
          <p:cNvPr id="36" name="TextBox 35"/>
          <p:cNvSpPr txBox="1"/>
          <p:nvPr/>
        </p:nvSpPr>
        <p:spPr>
          <a:xfrm>
            <a:off x="914400" y="4983480"/>
            <a:ext cx="10241280" cy="502920"/>
          </a:xfrm>
          <a:prstGeom prst="rect">
            <a:avLst/>
          </a:prstGeom>
          <a:noFill/>
        </p:spPr>
        <p:txBody>
          <a:bodyPr wrap="square">
            <a:spAutoFit/>
          </a:bodyPr>
          <a:lstStyle/>
          <a:p>
            <a:pPr algn="ctr"/>
            <a:r>
              <a:rPr sz="1200" b="0">
                <a:solidFill>
                  <a:srgbClr val="686D73"/>
                </a:solidFill>
                <a:latin typeface="Aptos"/>
              </a:rPr>
              <a:t>Initial ownership: 100%  |  Maximum initial ownership per individual: 20%, unless later approved under governing documents.</a:t>
            </a:r>
          </a:p>
        </p:txBody>
      </p:sp>
      <p:sp>
        <p:nvSpPr>
          <p:cNvPr id="37" name="TextBox 36"/>
          <p:cNvSpPr txBox="1"/>
          <p:nvPr/>
        </p:nvSpPr>
        <p:spPr>
          <a:xfrm>
            <a:off x="685800" y="6473952"/>
            <a:ext cx="7955279" cy="164592"/>
          </a:xfrm>
          <a:prstGeom prst="rect">
            <a:avLst/>
          </a:prstGeom>
          <a:noFill/>
        </p:spPr>
        <p:txBody>
          <a:bodyPr wrap="square">
            <a:spAutoFit/>
          </a:bodyPr>
          <a:lstStyle/>
          <a:p>
            <a:pPr algn="l"/>
            <a:r>
              <a:rPr sz="750" b="0">
                <a:solidFill>
                  <a:srgbClr val="878787"/>
                </a:solidFill>
                <a:latin typeface="Aptos"/>
              </a:rPr>
              <a:t>EXCALIBUR KNIGHTS  |  CONFIDENTIAL FOUNDING MEMBERS OFFERING</a:t>
            </a:r>
          </a:p>
        </p:txBody>
      </p:sp>
      <p:sp>
        <p:nvSpPr>
          <p:cNvPr id="38" name="TextBox 37"/>
          <p:cNvSpPr txBox="1"/>
          <p:nvPr/>
        </p:nvSpPr>
        <p:spPr>
          <a:xfrm>
            <a:off x="9418320" y="6473952"/>
            <a:ext cx="2057400" cy="164592"/>
          </a:xfrm>
          <a:prstGeom prst="rect">
            <a:avLst/>
          </a:prstGeom>
          <a:noFill/>
        </p:spPr>
        <p:txBody>
          <a:bodyPr wrap="square">
            <a:spAutoFit/>
          </a:bodyPr>
          <a:lstStyle/>
          <a:p>
            <a:pPr algn="r"/>
            <a:r>
              <a:rPr sz="750" b="0">
                <a:solidFill>
                  <a:srgbClr val="878787"/>
                </a:solidFill>
                <a:latin typeface="Aptos"/>
              </a:rPr>
              <a:t>For discussion purposes only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E1012"/>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698480" cy="548640"/>
          </a:xfrm>
          <a:prstGeom prst="rect">
            <a:avLst/>
          </a:prstGeom>
          <a:noFill/>
        </p:spPr>
        <p:txBody>
          <a:bodyPr wrap="square">
            <a:spAutoFit/>
          </a:bodyPr>
          <a:lstStyle/>
          <a:p>
            <a:pPr algn="l"/>
            <a:r>
              <a:rPr sz="2600" b="1">
                <a:solidFill>
                  <a:srgbClr val="FFFFFF"/>
                </a:solidFill>
                <a:latin typeface="Aptos"/>
              </a:rPr>
              <a:t>THE FOUNDING MEMBER ADVANTAGE</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07040" cy="502920"/>
          </a:xfrm>
          <a:prstGeom prst="rect">
            <a:avLst/>
          </a:prstGeom>
          <a:noFill/>
        </p:spPr>
        <p:txBody>
          <a:bodyPr wrap="square">
            <a:spAutoFit/>
          </a:bodyPr>
          <a:lstStyle/>
          <a:p>
            <a:pPr algn="l"/>
            <a:r>
              <a:rPr sz="1200" b="0">
                <a:solidFill>
                  <a:srgbClr val="E2E2DE"/>
                </a:solidFill>
                <a:latin typeface="Aptos"/>
              </a:rPr>
              <a:t>The founding opportunity is ownership in the platform—not merely participation in one property.</a:t>
            </a:r>
          </a:p>
        </p:txBody>
      </p:sp>
      <p:sp>
        <p:nvSpPr>
          <p:cNvPr id="5" name="TextBox 4"/>
          <p:cNvSpPr txBox="1"/>
          <p:nvPr/>
        </p:nvSpPr>
        <p:spPr>
          <a:xfrm>
            <a:off x="11064240" y="566928"/>
            <a:ext cx="457200" cy="274320"/>
          </a:xfrm>
          <a:prstGeom prst="rect">
            <a:avLst/>
          </a:prstGeom>
          <a:noFill/>
        </p:spPr>
        <p:txBody>
          <a:bodyPr wrap="square">
            <a:spAutoFit/>
          </a:bodyPr>
          <a:lstStyle/>
          <a:p>
            <a:pPr algn="r"/>
            <a:r>
              <a:rPr sz="900" b="1">
                <a:solidFill>
                  <a:srgbClr val="B88737"/>
                </a:solidFill>
                <a:latin typeface="Aptos"/>
              </a:rPr>
              <a:t>03</a:t>
            </a:r>
          </a:p>
        </p:txBody>
      </p:sp>
      <p:sp>
        <p:nvSpPr>
          <p:cNvPr id="6" name="Rounded Rectangle 5"/>
          <p:cNvSpPr/>
          <p:nvPr/>
        </p:nvSpPr>
        <p:spPr>
          <a:xfrm>
            <a:off x="777240" y="1828800"/>
            <a:ext cx="5074920" cy="3429000"/>
          </a:xfrm>
          <a:prstGeom prst="roundRect">
            <a:avLst/>
          </a:prstGeom>
          <a:solidFill>
            <a:srgbClr val="23262A"/>
          </a:solidFill>
          <a:ln>
            <a:solidFill>
              <a:srgbClr val="4141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2011680"/>
            <a:ext cx="4617720" cy="347472"/>
          </a:xfrm>
          <a:prstGeom prst="rect">
            <a:avLst/>
          </a:prstGeom>
          <a:noFill/>
        </p:spPr>
        <p:txBody>
          <a:bodyPr wrap="square">
            <a:spAutoFit/>
          </a:bodyPr>
          <a:lstStyle/>
          <a:p>
            <a:pPr algn="l"/>
            <a:r>
              <a:rPr sz="1400" b="1">
                <a:solidFill>
                  <a:srgbClr val="FFFFFF"/>
                </a:solidFill>
                <a:latin typeface="Aptos"/>
              </a:rPr>
              <a:t>FOUNDING MEMBER</a:t>
            </a:r>
          </a:p>
        </p:txBody>
      </p:sp>
      <p:sp>
        <p:nvSpPr>
          <p:cNvPr id="8" name="TextBox 7"/>
          <p:cNvSpPr txBox="1"/>
          <p:nvPr/>
        </p:nvSpPr>
        <p:spPr>
          <a:xfrm>
            <a:off x="1005840" y="2468880"/>
            <a:ext cx="4617720" cy="2606040"/>
          </a:xfrm>
          <a:prstGeom prst="rect">
            <a:avLst/>
          </a:prstGeom>
          <a:noFill/>
        </p:spPr>
        <p:txBody>
          <a:bodyPr wrap="square">
            <a:spAutoFit/>
          </a:bodyPr>
          <a:lstStyle/>
          <a:p>
            <a:pPr algn="l"/>
            <a:r>
              <a:rPr sz="1050" b="0">
                <a:solidFill>
                  <a:srgbClr val="E2E2DE"/>
                </a:solidFill>
                <a:latin typeface="Aptos"/>
              </a:rPr>
              <a:t>Owns an equity interest in Excalibur Knights itself.
Participates in platform-level economics according to the operating agreement.
Receives defined governance, information and transfer rights.
May receive priority access to future project co-investments.</a:t>
            </a:r>
          </a:p>
        </p:txBody>
      </p:sp>
      <p:sp>
        <p:nvSpPr>
          <p:cNvPr id="9" name="Rectangle 8"/>
          <p:cNvSpPr/>
          <p:nvPr/>
        </p:nvSpPr>
        <p:spPr>
          <a:xfrm>
            <a:off x="777240" y="1828800"/>
            <a:ext cx="54864" cy="342900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6309360" y="1828800"/>
            <a:ext cx="5074920" cy="3429000"/>
          </a:xfrm>
          <a:prstGeom prst="roundRect">
            <a:avLst/>
          </a:prstGeom>
          <a:solidFill>
            <a:srgbClr val="23262A"/>
          </a:solidFill>
          <a:ln>
            <a:solidFill>
              <a:srgbClr val="4141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537960" y="2011680"/>
            <a:ext cx="4617720" cy="347472"/>
          </a:xfrm>
          <a:prstGeom prst="rect">
            <a:avLst/>
          </a:prstGeom>
          <a:noFill/>
        </p:spPr>
        <p:txBody>
          <a:bodyPr wrap="square">
            <a:spAutoFit/>
          </a:bodyPr>
          <a:lstStyle/>
          <a:p>
            <a:pPr algn="l"/>
            <a:r>
              <a:rPr sz="1400" b="1">
                <a:solidFill>
                  <a:srgbClr val="FFFFFF"/>
                </a:solidFill>
                <a:latin typeface="Aptos"/>
              </a:rPr>
              <a:t>FUTURE PROJECT INVESTOR</a:t>
            </a:r>
          </a:p>
        </p:txBody>
      </p:sp>
      <p:sp>
        <p:nvSpPr>
          <p:cNvPr id="12" name="TextBox 11"/>
          <p:cNvSpPr txBox="1"/>
          <p:nvPr/>
        </p:nvSpPr>
        <p:spPr>
          <a:xfrm>
            <a:off x="6537960" y="2468880"/>
            <a:ext cx="4617720" cy="2606040"/>
          </a:xfrm>
          <a:prstGeom prst="rect">
            <a:avLst/>
          </a:prstGeom>
          <a:noFill/>
        </p:spPr>
        <p:txBody>
          <a:bodyPr wrap="square">
            <a:spAutoFit/>
          </a:bodyPr>
          <a:lstStyle/>
          <a:p>
            <a:pPr algn="l"/>
            <a:r>
              <a:rPr sz="1050" b="0">
                <a:solidFill>
                  <a:srgbClr val="E2E2DE"/>
                </a:solidFill>
                <a:latin typeface="Aptos"/>
              </a:rPr>
              <a:t>Invests in a specific hotel, senior-living project, fund or SPV.
Participates in the economics of that specific investment.
Does not automatically receive equity in Excalibur Knights.
Rights are defined by that project's governing documents.</a:t>
            </a:r>
          </a:p>
        </p:txBody>
      </p:sp>
      <p:sp>
        <p:nvSpPr>
          <p:cNvPr id="13" name="Rectangle 12"/>
          <p:cNvSpPr/>
          <p:nvPr/>
        </p:nvSpPr>
        <p:spPr>
          <a:xfrm>
            <a:off x="6309360" y="1828800"/>
            <a:ext cx="54864" cy="3429000"/>
          </a:xfrm>
          <a:prstGeom prst="rect">
            <a:avLst/>
          </a:prstGeom>
          <a:solidFill>
            <a:srgbClr val="1426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14400" y="5623560"/>
            <a:ext cx="10332720" cy="411480"/>
          </a:xfrm>
          <a:prstGeom prst="rect">
            <a:avLst/>
          </a:prstGeom>
          <a:noFill/>
        </p:spPr>
        <p:txBody>
          <a:bodyPr wrap="square">
            <a:spAutoFit/>
          </a:bodyPr>
          <a:lstStyle/>
          <a:p>
            <a:pPr algn="ctr"/>
            <a:r>
              <a:rPr sz="1300" b="1">
                <a:solidFill>
                  <a:srgbClr val="DAB15F"/>
                </a:solidFill>
                <a:latin typeface="Aptos"/>
              </a:rPr>
              <a:t>FUTURE INVESTORS PARTICIPATE IN PROJECTS.  FOUNDING MEMBERS PARTICIPATE IN THE PLATFORM.</a:t>
            </a:r>
          </a:p>
        </p:txBody>
      </p:sp>
      <p:sp>
        <p:nvSpPr>
          <p:cNvPr id="15" name="TextBox 14"/>
          <p:cNvSpPr txBox="1"/>
          <p:nvPr/>
        </p:nvSpPr>
        <p:spPr>
          <a:xfrm>
            <a:off x="685800" y="6473952"/>
            <a:ext cx="7955279" cy="164592"/>
          </a:xfrm>
          <a:prstGeom prst="rect">
            <a:avLst/>
          </a:prstGeom>
          <a:noFill/>
        </p:spPr>
        <p:txBody>
          <a:bodyPr wrap="square">
            <a:spAutoFit/>
          </a:bodyPr>
          <a:lstStyle/>
          <a:p>
            <a:pPr algn="l"/>
            <a:r>
              <a:rPr sz="750" b="0">
                <a:solidFill>
                  <a:srgbClr val="969696"/>
                </a:solidFill>
                <a:latin typeface="Aptos"/>
              </a:rPr>
              <a:t>EXCALIBUR KNIGHTS  |  CONFIDENTIAL FOUNDING MEMBERS OFFERING</a:t>
            </a:r>
          </a:p>
        </p:txBody>
      </p:sp>
      <p:sp>
        <p:nvSpPr>
          <p:cNvPr id="16" name="TextBox 15"/>
          <p:cNvSpPr txBox="1"/>
          <p:nvPr/>
        </p:nvSpPr>
        <p:spPr>
          <a:xfrm>
            <a:off x="9418320" y="6473952"/>
            <a:ext cx="2057400" cy="164592"/>
          </a:xfrm>
          <a:prstGeom prst="rect">
            <a:avLst/>
          </a:prstGeom>
          <a:noFill/>
        </p:spPr>
        <p:txBody>
          <a:bodyPr wrap="square">
            <a:spAutoFit/>
          </a:bodyPr>
          <a:lstStyle/>
          <a:p>
            <a:pPr algn="r"/>
            <a:r>
              <a:rPr sz="750" b="0">
                <a:solidFill>
                  <a:srgbClr val="969696"/>
                </a:solidFill>
                <a:latin typeface="Aptos"/>
              </a:rPr>
              <a:t>For discussion purposes only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698480" cy="548640"/>
          </a:xfrm>
          <a:prstGeom prst="rect">
            <a:avLst/>
          </a:prstGeom>
          <a:noFill/>
        </p:spPr>
        <p:txBody>
          <a:bodyPr wrap="square">
            <a:spAutoFit/>
          </a:bodyPr>
          <a:lstStyle/>
          <a:p>
            <a:pPr algn="l"/>
            <a:r>
              <a:rPr sz="2600" b="1">
                <a:solidFill>
                  <a:srgbClr val="0E1012"/>
                </a:solidFill>
                <a:latin typeface="Aptos"/>
              </a:rPr>
              <a:t>WHAT THE FOUNDING MEMBERS OWN</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07040" cy="502920"/>
          </a:xfrm>
          <a:prstGeom prst="rect">
            <a:avLst/>
          </a:prstGeom>
          <a:noFill/>
        </p:spPr>
        <p:txBody>
          <a:bodyPr wrap="square">
            <a:spAutoFit/>
          </a:bodyPr>
          <a:lstStyle/>
          <a:p>
            <a:pPr algn="l"/>
            <a:r>
              <a:rPr sz="1200" b="0">
                <a:solidFill>
                  <a:srgbClr val="686D73"/>
                </a:solidFill>
                <a:latin typeface="Aptos"/>
              </a:rPr>
              <a:t>Excalibur Knights is designed to sponsor, retain interests in and manage a growing portfolio of opportunities.</a:t>
            </a:r>
          </a:p>
        </p:txBody>
      </p:sp>
      <p:sp>
        <p:nvSpPr>
          <p:cNvPr id="5" name="TextBox 4"/>
          <p:cNvSpPr txBox="1"/>
          <p:nvPr/>
        </p:nvSpPr>
        <p:spPr>
          <a:xfrm>
            <a:off x="11064240" y="566928"/>
            <a:ext cx="457200" cy="274320"/>
          </a:xfrm>
          <a:prstGeom prst="rect">
            <a:avLst/>
          </a:prstGeom>
          <a:noFill/>
        </p:spPr>
        <p:txBody>
          <a:bodyPr wrap="square">
            <a:spAutoFit/>
          </a:bodyPr>
          <a:lstStyle/>
          <a:p>
            <a:pPr algn="r"/>
            <a:r>
              <a:rPr sz="900" b="1">
                <a:solidFill>
                  <a:srgbClr val="B88737"/>
                </a:solidFill>
                <a:latin typeface="Aptos"/>
              </a:rPr>
              <a:t>04</a:t>
            </a:r>
          </a:p>
        </p:txBody>
      </p:sp>
      <p:sp>
        <p:nvSpPr>
          <p:cNvPr id="6" name="Rounded Rectangle 5"/>
          <p:cNvSpPr/>
          <p:nvPr/>
        </p:nvSpPr>
        <p:spPr>
          <a:xfrm>
            <a:off x="731520" y="1828800"/>
            <a:ext cx="3383280" cy="338328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60120" y="2011680"/>
            <a:ext cx="2926080" cy="347472"/>
          </a:xfrm>
          <a:prstGeom prst="rect">
            <a:avLst/>
          </a:prstGeom>
          <a:noFill/>
        </p:spPr>
        <p:txBody>
          <a:bodyPr wrap="square">
            <a:spAutoFit/>
          </a:bodyPr>
          <a:lstStyle/>
          <a:p>
            <a:pPr algn="l"/>
            <a:r>
              <a:rPr sz="1400" b="1">
                <a:solidFill>
                  <a:srgbClr val="0E1012"/>
                </a:solidFill>
                <a:latin typeface="Aptos"/>
              </a:rPr>
              <a:t>BOUTIQUE HOTELS</a:t>
            </a:r>
          </a:p>
        </p:txBody>
      </p:sp>
      <p:sp>
        <p:nvSpPr>
          <p:cNvPr id="8" name="TextBox 7"/>
          <p:cNvSpPr txBox="1"/>
          <p:nvPr/>
        </p:nvSpPr>
        <p:spPr>
          <a:xfrm>
            <a:off x="960120" y="2468880"/>
            <a:ext cx="2926080" cy="2560320"/>
          </a:xfrm>
          <a:prstGeom prst="rect">
            <a:avLst/>
          </a:prstGeom>
          <a:noFill/>
        </p:spPr>
        <p:txBody>
          <a:bodyPr wrap="square">
            <a:spAutoFit/>
          </a:bodyPr>
          <a:lstStyle/>
          <a:p>
            <a:pPr algn="l"/>
            <a:r>
              <a:rPr sz="1050" b="0">
                <a:solidFill>
                  <a:srgbClr val="686D73"/>
                </a:solidFill>
                <a:latin typeface="Aptos"/>
              </a:rPr>
              <a:t>Acquire and reposition underperforming boutique and lifestyle hotels through stronger management, branding, renovation, revenue management and guest experience.</a:t>
            </a:r>
          </a:p>
        </p:txBody>
      </p:sp>
      <p:sp>
        <p:nvSpPr>
          <p:cNvPr id="9" name="Rectangle 8"/>
          <p:cNvSpPr/>
          <p:nvPr/>
        </p:nvSpPr>
        <p:spPr>
          <a:xfrm>
            <a:off x="731520" y="1828800"/>
            <a:ext cx="54864" cy="338328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4389120" y="1828800"/>
            <a:ext cx="3383280" cy="338328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617720" y="2011680"/>
            <a:ext cx="2926080" cy="347472"/>
          </a:xfrm>
          <a:prstGeom prst="rect">
            <a:avLst/>
          </a:prstGeom>
          <a:noFill/>
        </p:spPr>
        <p:txBody>
          <a:bodyPr wrap="square">
            <a:spAutoFit/>
          </a:bodyPr>
          <a:lstStyle/>
          <a:p>
            <a:pPr algn="l"/>
            <a:r>
              <a:rPr sz="1400" b="1">
                <a:solidFill>
                  <a:srgbClr val="0E1012"/>
                </a:solidFill>
                <a:latin typeface="Aptos"/>
              </a:rPr>
              <a:t>SENIOR LIVING</a:t>
            </a:r>
          </a:p>
        </p:txBody>
      </p:sp>
      <p:sp>
        <p:nvSpPr>
          <p:cNvPr id="12" name="TextBox 11"/>
          <p:cNvSpPr txBox="1"/>
          <p:nvPr/>
        </p:nvSpPr>
        <p:spPr>
          <a:xfrm>
            <a:off x="4617720" y="2468880"/>
            <a:ext cx="2926080" cy="2560320"/>
          </a:xfrm>
          <a:prstGeom prst="rect">
            <a:avLst/>
          </a:prstGeom>
          <a:noFill/>
        </p:spPr>
        <p:txBody>
          <a:bodyPr wrap="square">
            <a:spAutoFit/>
          </a:bodyPr>
          <a:lstStyle/>
          <a:p>
            <a:pPr algn="l"/>
            <a:r>
              <a:rPr sz="1050" b="0">
                <a:solidFill>
                  <a:srgbClr val="686D73"/>
                </a:solidFill>
                <a:latin typeface="Aptos"/>
              </a:rPr>
              <a:t>Acquire suitable distressed hotels and, where feasibility supports it, convert them into assisted-living or senior-living communities.</a:t>
            </a:r>
          </a:p>
        </p:txBody>
      </p:sp>
      <p:sp>
        <p:nvSpPr>
          <p:cNvPr id="13" name="Rectangle 12"/>
          <p:cNvSpPr/>
          <p:nvPr/>
        </p:nvSpPr>
        <p:spPr>
          <a:xfrm>
            <a:off x="4389120" y="1828800"/>
            <a:ext cx="54864" cy="3383280"/>
          </a:xfrm>
          <a:prstGeom prst="rect">
            <a:avLst/>
          </a:prstGeom>
          <a:solidFill>
            <a:srgbClr val="1843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8046720" y="1828800"/>
            <a:ext cx="3383280" cy="338328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275320" y="2011680"/>
            <a:ext cx="2926080" cy="347472"/>
          </a:xfrm>
          <a:prstGeom prst="rect">
            <a:avLst/>
          </a:prstGeom>
          <a:noFill/>
        </p:spPr>
        <p:txBody>
          <a:bodyPr wrap="square">
            <a:spAutoFit/>
          </a:bodyPr>
          <a:lstStyle/>
          <a:p>
            <a:pPr algn="l"/>
            <a:r>
              <a:rPr sz="1400" b="1">
                <a:solidFill>
                  <a:srgbClr val="0E1012"/>
                </a:solidFill>
                <a:latin typeface="Aptos"/>
              </a:rPr>
              <a:t>FUTURE PLATFORM VALUE</a:t>
            </a:r>
          </a:p>
        </p:txBody>
      </p:sp>
      <p:sp>
        <p:nvSpPr>
          <p:cNvPr id="16" name="TextBox 15"/>
          <p:cNvSpPr txBox="1"/>
          <p:nvPr/>
        </p:nvSpPr>
        <p:spPr>
          <a:xfrm>
            <a:off x="8275320" y="2468880"/>
            <a:ext cx="2926080" cy="2560320"/>
          </a:xfrm>
          <a:prstGeom prst="rect">
            <a:avLst/>
          </a:prstGeom>
          <a:noFill/>
        </p:spPr>
        <p:txBody>
          <a:bodyPr wrap="square">
            <a:spAutoFit/>
          </a:bodyPr>
          <a:lstStyle/>
          <a:p>
            <a:pPr algn="l"/>
            <a:r>
              <a:rPr sz="1050" b="0">
                <a:solidFill>
                  <a:srgbClr val="686D73"/>
                </a:solidFill>
                <a:latin typeface="Aptos"/>
              </a:rPr>
              <a:t>Strategic ventures, retained sponsor interests, management economics, joint ventures and complementary opportunities approved under governing documents.</a:t>
            </a:r>
          </a:p>
        </p:txBody>
      </p:sp>
      <p:sp>
        <p:nvSpPr>
          <p:cNvPr id="17" name="Rectangle 16"/>
          <p:cNvSpPr/>
          <p:nvPr/>
        </p:nvSpPr>
        <p:spPr>
          <a:xfrm>
            <a:off x="8046720" y="1828800"/>
            <a:ext cx="54864" cy="3383280"/>
          </a:xfrm>
          <a:prstGeom prst="rect">
            <a:avLst/>
          </a:prstGeom>
          <a:solidFill>
            <a:srgbClr val="1426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14400" y="5532120"/>
            <a:ext cx="10332720" cy="502920"/>
          </a:xfrm>
          <a:prstGeom prst="rect">
            <a:avLst/>
          </a:prstGeom>
          <a:noFill/>
        </p:spPr>
        <p:txBody>
          <a:bodyPr wrap="square">
            <a:spAutoFit/>
          </a:bodyPr>
          <a:lstStyle/>
          <a:p>
            <a:pPr algn="ctr"/>
            <a:r>
              <a:rPr sz="1100" b="0">
                <a:solidFill>
                  <a:srgbClr val="686D73"/>
                </a:solidFill>
                <a:latin typeface="Aptos"/>
              </a:rPr>
              <a:t>The parent company's interest in each project will be defined transaction by transaction; a 10% parent-company interest does not automatically equal direct 10% ownership of every property.</a:t>
            </a:r>
          </a:p>
        </p:txBody>
      </p:sp>
      <p:sp>
        <p:nvSpPr>
          <p:cNvPr id="19" name="TextBox 18"/>
          <p:cNvSpPr txBox="1"/>
          <p:nvPr/>
        </p:nvSpPr>
        <p:spPr>
          <a:xfrm>
            <a:off x="685800" y="6473952"/>
            <a:ext cx="7955279" cy="164592"/>
          </a:xfrm>
          <a:prstGeom prst="rect">
            <a:avLst/>
          </a:prstGeom>
          <a:noFill/>
        </p:spPr>
        <p:txBody>
          <a:bodyPr wrap="square">
            <a:spAutoFit/>
          </a:bodyPr>
          <a:lstStyle/>
          <a:p>
            <a:pPr algn="l"/>
            <a:r>
              <a:rPr sz="750" b="0">
                <a:solidFill>
                  <a:srgbClr val="878787"/>
                </a:solidFill>
                <a:latin typeface="Aptos"/>
              </a:rPr>
              <a:t>EXCALIBUR KNIGHTS  |  CONFIDENTIAL FOUNDING MEMBERS OFFERING</a:t>
            </a:r>
          </a:p>
        </p:txBody>
      </p:sp>
      <p:sp>
        <p:nvSpPr>
          <p:cNvPr id="20" name="TextBox 19"/>
          <p:cNvSpPr txBox="1"/>
          <p:nvPr/>
        </p:nvSpPr>
        <p:spPr>
          <a:xfrm>
            <a:off x="9418320" y="6473952"/>
            <a:ext cx="2057400" cy="164592"/>
          </a:xfrm>
          <a:prstGeom prst="rect">
            <a:avLst/>
          </a:prstGeom>
          <a:noFill/>
        </p:spPr>
        <p:txBody>
          <a:bodyPr wrap="square">
            <a:spAutoFit/>
          </a:bodyPr>
          <a:lstStyle/>
          <a:p>
            <a:pPr algn="r"/>
            <a:r>
              <a:rPr sz="750" b="0">
                <a:solidFill>
                  <a:srgbClr val="878787"/>
                </a:solidFill>
                <a:latin typeface="Aptos"/>
              </a:rPr>
              <a:t>For discussion purposes only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698480" cy="548640"/>
          </a:xfrm>
          <a:prstGeom prst="rect">
            <a:avLst/>
          </a:prstGeom>
          <a:noFill/>
        </p:spPr>
        <p:txBody>
          <a:bodyPr wrap="square">
            <a:spAutoFit/>
          </a:bodyPr>
          <a:lstStyle/>
          <a:p>
            <a:pPr algn="l"/>
            <a:r>
              <a:rPr sz="2600" b="1">
                <a:solidFill>
                  <a:srgbClr val="0E1012"/>
                </a:solidFill>
                <a:latin typeface="Aptos"/>
              </a:rPr>
              <a:t>POTENTIAL PLATFORM-LEVEL ECONOMICS</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07040" cy="502920"/>
          </a:xfrm>
          <a:prstGeom prst="rect">
            <a:avLst/>
          </a:prstGeom>
          <a:noFill/>
        </p:spPr>
        <p:txBody>
          <a:bodyPr wrap="square">
            <a:spAutoFit/>
          </a:bodyPr>
          <a:lstStyle/>
          <a:p>
            <a:pPr algn="l"/>
            <a:r>
              <a:rPr sz="1200" b="0">
                <a:solidFill>
                  <a:srgbClr val="686D73"/>
                </a:solidFill>
                <a:latin typeface="Aptos"/>
              </a:rPr>
              <a:t>Founding ownership is intended to participate in value attributable to Excalibur Knights itself.</a:t>
            </a:r>
          </a:p>
        </p:txBody>
      </p:sp>
      <p:sp>
        <p:nvSpPr>
          <p:cNvPr id="5" name="TextBox 4"/>
          <p:cNvSpPr txBox="1"/>
          <p:nvPr/>
        </p:nvSpPr>
        <p:spPr>
          <a:xfrm>
            <a:off x="11064240" y="566928"/>
            <a:ext cx="457200" cy="274320"/>
          </a:xfrm>
          <a:prstGeom prst="rect">
            <a:avLst/>
          </a:prstGeom>
          <a:noFill/>
        </p:spPr>
        <p:txBody>
          <a:bodyPr wrap="square">
            <a:spAutoFit/>
          </a:bodyPr>
          <a:lstStyle/>
          <a:p>
            <a:pPr algn="r"/>
            <a:r>
              <a:rPr sz="900" b="1">
                <a:solidFill>
                  <a:srgbClr val="B88737"/>
                </a:solidFill>
                <a:latin typeface="Aptos"/>
              </a:rPr>
              <a:t>05</a:t>
            </a:r>
          </a:p>
        </p:txBody>
      </p:sp>
      <p:sp>
        <p:nvSpPr>
          <p:cNvPr id="6" name="Rounded Rectangle 5"/>
          <p:cNvSpPr/>
          <p:nvPr/>
        </p:nvSpPr>
        <p:spPr>
          <a:xfrm>
            <a:off x="685800" y="1783080"/>
            <a:ext cx="3429000" cy="164592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14400" y="1965960"/>
            <a:ext cx="2971800" cy="347472"/>
          </a:xfrm>
          <a:prstGeom prst="rect">
            <a:avLst/>
          </a:prstGeom>
          <a:noFill/>
        </p:spPr>
        <p:txBody>
          <a:bodyPr wrap="square">
            <a:spAutoFit/>
          </a:bodyPr>
          <a:lstStyle/>
          <a:p>
            <a:pPr algn="l"/>
            <a:r>
              <a:rPr sz="1400" b="1">
                <a:solidFill>
                  <a:srgbClr val="0E1012"/>
                </a:solidFill>
                <a:latin typeface="Aptos"/>
              </a:rPr>
              <a:t>RETAINED EQUITY</a:t>
            </a:r>
          </a:p>
        </p:txBody>
      </p:sp>
      <p:sp>
        <p:nvSpPr>
          <p:cNvPr id="8" name="TextBox 7"/>
          <p:cNvSpPr txBox="1"/>
          <p:nvPr/>
        </p:nvSpPr>
        <p:spPr>
          <a:xfrm>
            <a:off x="914400" y="2423160"/>
            <a:ext cx="2971800" cy="822960"/>
          </a:xfrm>
          <a:prstGeom prst="rect">
            <a:avLst/>
          </a:prstGeom>
          <a:noFill/>
        </p:spPr>
        <p:txBody>
          <a:bodyPr wrap="square">
            <a:spAutoFit/>
          </a:bodyPr>
          <a:lstStyle/>
          <a:p>
            <a:pPr algn="l"/>
            <a:r>
              <a:rPr sz="1050" b="0">
                <a:solidFill>
                  <a:srgbClr val="686D73"/>
                </a:solidFill>
                <a:latin typeface="Aptos"/>
              </a:rPr>
              <a:t>Ownership interests retained by Excalibur Knights in property SPVs and ventures.</a:t>
            </a:r>
          </a:p>
        </p:txBody>
      </p:sp>
      <p:sp>
        <p:nvSpPr>
          <p:cNvPr id="9" name="Rectangle 8"/>
          <p:cNvSpPr/>
          <p:nvPr/>
        </p:nvSpPr>
        <p:spPr>
          <a:xfrm>
            <a:off x="685800" y="1783080"/>
            <a:ext cx="54864" cy="164592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4480560" y="1783080"/>
            <a:ext cx="3429000" cy="164592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09160" y="1965960"/>
            <a:ext cx="2971800" cy="347472"/>
          </a:xfrm>
          <a:prstGeom prst="rect">
            <a:avLst/>
          </a:prstGeom>
          <a:noFill/>
        </p:spPr>
        <p:txBody>
          <a:bodyPr wrap="square">
            <a:spAutoFit/>
          </a:bodyPr>
          <a:lstStyle/>
          <a:p>
            <a:pPr algn="l"/>
            <a:r>
              <a:rPr sz="1400" b="1">
                <a:solidFill>
                  <a:srgbClr val="0E1012"/>
                </a:solidFill>
                <a:latin typeface="Aptos"/>
              </a:rPr>
              <a:t>ASSET MANAGEMENT</a:t>
            </a:r>
          </a:p>
        </p:txBody>
      </p:sp>
      <p:sp>
        <p:nvSpPr>
          <p:cNvPr id="12" name="TextBox 11"/>
          <p:cNvSpPr txBox="1"/>
          <p:nvPr/>
        </p:nvSpPr>
        <p:spPr>
          <a:xfrm>
            <a:off x="4709160" y="2423160"/>
            <a:ext cx="2971800" cy="822960"/>
          </a:xfrm>
          <a:prstGeom prst="rect">
            <a:avLst/>
          </a:prstGeom>
          <a:noFill/>
        </p:spPr>
        <p:txBody>
          <a:bodyPr wrap="square">
            <a:spAutoFit/>
          </a:bodyPr>
          <a:lstStyle/>
          <a:p>
            <a:pPr algn="l"/>
            <a:r>
              <a:rPr sz="1050" b="0">
                <a:solidFill>
                  <a:srgbClr val="686D73"/>
                </a:solidFill>
                <a:latin typeface="Aptos"/>
              </a:rPr>
              <a:t>Recurring fees for strategic and financial oversight where applicable.</a:t>
            </a:r>
          </a:p>
        </p:txBody>
      </p:sp>
      <p:sp>
        <p:nvSpPr>
          <p:cNvPr id="13" name="Rectangle 12"/>
          <p:cNvSpPr/>
          <p:nvPr/>
        </p:nvSpPr>
        <p:spPr>
          <a:xfrm>
            <a:off x="4480560" y="1783080"/>
            <a:ext cx="54864" cy="1645920"/>
          </a:xfrm>
          <a:prstGeom prst="rect">
            <a:avLst/>
          </a:prstGeom>
          <a:solidFill>
            <a:srgbClr val="1426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8275320" y="1783080"/>
            <a:ext cx="3429000" cy="164592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503920" y="1965960"/>
            <a:ext cx="2971800" cy="347472"/>
          </a:xfrm>
          <a:prstGeom prst="rect">
            <a:avLst/>
          </a:prstGeom>
          <a:noFill/>
        </p:spPr>
        <p:txBody>
          <a:bodyPr wrap="square">
            <a:spAutoFit/>
          </a:bodyPr>
          <a:lstStyle/>
          <a:p>
            <a:pPr algn="l"/>
            <a:r>
              <a:rPr sz="1400" b="1">
                <a:solidFill>
                  <a:srgbClr val="0E1012"/>
                </a:solidFill>
                <a:latin typeface="Aptos"/>
              </a:rPr>
              <a:t>ACQUISITION / DEVELOPMENT</a:t>
            </a:r>
          </a:p>
        </p:txBody>
      </p:sp>
      <p:sp>
        <p:nvSpPr>
          <p:cNvPr id="16" name="TextBox 15"/>
          <p:cNvSpPr txBox="1"/>
          <p:nvPr/>
        </p:nvSpPr>
        <p:spPr>
          <a:xfrm>
            <a:off x="8503920" y="2423160"/>
            <a:ext cx="2971800" cy="822960"/>
          </a:xfrm>
          <a:prstGeom prst="rect">
            <a:avLst/>
          </a:prstGeom>
          <a:noFill/>
        </p:spPr>
        <p:txBody>
          <a:bodyPr wrap="square">
            <a:spAutoFit/>
          </a:bodyPr>
          <a:lstStyle/>
          <a:p>
            <a:pPr algn="l"/>
            <a:r>
              <a:rPr sz="1050" b="0">
                <a:solidFill>
                  <a:srgbClr val="686D73"/>
                </a:solidFill>
                <a:latin typeface="Aptos"/>
              </a:rPr>
              <a:t>Transaction, development or project-management economics where applicable.</a:t>
            </a:r>
          </a:p>
        </p:txBody>
      </p:sp>
      <p:sp>
        <p:nvSpPr>
          <p:cNvPr id="17" name="Rectangle 16"/>
          <p:cNvSpPr/>
          <p:nvPr/>
        </p:nvSpPr>
        <p:spPr>
          <a:xfrm>
            <a:off x="8275320" y="1783080"/>
            <a:ext cx="54864" cy="1645920"/>
          </a:xfrm>
          <a:prstGeom prst="rect">
            <a:avLst/>
          </a:prstGeom>
          <a:solidFill>
            <a:srgbClr val="1843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685800" y="3840480"/>
            <a:ext cx="3429000" cy="164592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14400" y="4023360"/>
            <a:ext cx="2971800" cy="347472"/>
          </a:xfrm>
          <a:prstGeom prst="rect">
            <a:avLst/>
          </a:prstGeom>
          <a:noFill/>
        </p:spPr>
        <p:txBody>
          <a:bodyPr wrap="square">
            <a:spAutoFit/>
          </a:bodyPr>
          <a:lstStyle/>
          <a:p>
            <a:pPr algn="l"/>
            <a:r>
              <a:rPr sz="1400" b="1">
                <a:solidFill>
                  <a:srgbClr val="0E1012"/>
                </a:solidFill>
                <a:latin typeface="Aptos"/>
              </a:rPr>
              <a:t>SPONSOR PROMOTE</a:t>
            </a:r>
          </a:p>
        </p:txBody>
      </p:sp>
      <p:sp>
        <p:nvSpPr>
          <p:cNvPr id="20" name="TextBox 19"/>
          <p:cNvSpPr txBox="1"/>
          <p:nvPr/>
        </p:nvSpPr>
        <p:spPr>
          <a:xfrm>
            <a:off x="914400" y="4480560"/>
            <a:ext cx="2971800" cy="822960"/>
          </a:xfrm>
          <a:prstGeom prst="rect">
            <a:avLst/>
          </a:prstGeom>
          <a:noFill/>
        </p:spPr>
        <p:txBody>
          <a:bodyPr wrap="square">
            <a:spAutoFit/>
          </a:bodyPr>
          <a:lstStyle/>
          <a:p>
            <a:pPr algn="l"/>
            <a:r>
              <a:rPr sz="1050" b="0">
                <a:solidFill>
                  <a:srgbClr val="686D73"/>
                </a:solidFill>
                <a:latin typeface="Aptos"/>
              </a:rPr>
              <a:t>Carried interests or performance participation earned by the sponsor.</a:t>
            </a:r>
          </a:p>
        </p:txBody>
      </p:sp>
      <p:sp>
        <p:nvSpPr>
          <p:cNvPr id="21" name="Rectangle 20"/>
          <p:cNvSpPr/>
          <p:nvPr/>
        </p:nvSpPr>
        <p:spPr>
          <a:xfrm>
            <a:off x="685800" y="3840480"/>
            <a:ext cx="54864" cy="164592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ounded Rectangle 21"/>
          <p:cNvSpPr/>
          <p:nvPr/>
        </p:nvSpPr>
        <p:spPr>
          <a:xfrm>
            <a:off x="4480560" y="3840480"/>
            <a:ext cx="3429000" cy="164592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4709160" y="4023360"/>
            <a:ext cx="2971800" cy="347472"/>
          </a:xfrm>
          <a:prstGeom prst="rect">
            <a:avLst/>
          </a:prstGeom>
          <a:noFill/>
        </p:spPr>
        <p:txBody>
          <a:bodyPr wrap="square">
            <a:spAutoFit/>
          </a:bodyPr>
          <a:lstStyle/>
          <a:p>
            <a:pPr algn="l"/>
            <a:r>
              <a:rPr sz="1400" b="1">
                <a:solidFill>
                  <a:srgbClr val="0E1012"/>
                </a:solidFill>
                <a:latin typeface="Aptos"/>
              </a:rPr>
              <a:t>REFINANCING / DISPOSITION</a:t>
            </a:r>
          </a:p>
        </p:txBody>
      </p:sp>
      <p:sp>
        <p:nvSpPr>
          <p:cNvPr id="24" name="TextBox 23"/>
          <p:cNvSpPr txBox="1"/>
          <p:nvPr/>
        </p:nvSpPr>
        <p:spPr>
          <a:xfrm>
            <a:off x="4709160" y="4480560"/>
            <a:ext cx="2971800" cy="822960"/>
          </a:xfrm>
          <a:prstGeom prst="rect">
            <a:avLst/>
          </a:prstGeom>
          <a:noFill/>
        </p:spPr>
        <p:txBody>
          <a:bodyPr wrap="square">
            <a:spAutoFit/>
          </a:bodyPr>
          <a:lstStyle/>
          <a:p>
            <a:pPr algn="l"/>
            <a:r>
              <a:rPr sz="1050" b="0">
                <a:solidFill>
                  <a:srgbClr val="686D73"/>
                </a:solidFill>
                <a:latin typeface="Aptos"/>
              </a:rPr>
              <a:t>Economics realized through recapitalizations, refinancings and exits.</a:t>
            </a:r>
          </a:p>
        </p:txBody>
      </p:sp>
      <p:sp>
        <p:nvSpPr>
          <p:cNvPr id="25" name="Rectangle 24"/>
          <p:cNvSpPr/>
          <p:nvPr/>
        </p:nvSpPr>
        <p:spPr>
          <a:xfrm>
            <a:off x="4480560" y="3840480"/>
            <a:ext cx="54864" cy="1645920"/>
          </a:xfrm>
          <a:prstGeom prst="rect">
            <a:avLst/>
          </a:prstGeom>
          <a:solidFill>
            <a:srgbClr val="1426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8275320" y="3840480"/>
            <a:ext cx="3429000" cy="164592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503920" y="4023360"/>
            <a:ext cx="2971800" cy="347472"/>
          </a:xfrm>
          <a:prstGeom prst="rect">
            <a:avLst/>
          </a:prstGeom>
          <a:noFill/>
        </p:spPr>
        <p:txBody>
          <a:bodyPr wrap="square">
            <a:spAutoFit/>
          </a:bodyPr>
          <a:lstStyle/>
          <a:p>
            <a:pPr algn="l"/>
            <a:r>
              <a:rPr sz="1400" b="1">
                <a:solidFill>
                  <a:srgbClr val="0E1012"/>
                </a:solidFill>
                <a:latin typeface="Aptos"/>
              </a:rPr>
              <a:t>ENTERPRISE VALUE</a:t>
            </a:r>
          </a:p>
        </p:txBody>
      </p:sp>
      <p:sp>
        <p:nvSpPr>
          <p:cNvPr id="28" name="TextBox 27"/>
          <p:cNvSpPr txBox="1"/>
          <p:nvPr/>
        </p:nvSpPr>
        <p:spPr>
          <a:xfrm>
            <a:off x="8503920" y="4480560"/>
            <a:ext cx="2971800" cy="822960"/>
          </a:xfrm>
          <a:prstGeom prst="rect">
            <a:avLst/>
          </a:prstGeom>
          <a:noFill/>
        </p:spPr>
        <p:txBody>
          <a:bodyPr wrap="square">
            <a:spAutoFit/>
          </a:bodyPr>
          <a:lstStyle/>
          <a:p>
            <a:pPr algn="l"/>
            <a:r>
              <a:rPr sz="1050" b="0">
                <a:solidFill>
                  <a:srgbClr val="686D73"/>
                </a:solidFill>
                <a:latin typeface="Aptos"/>
              </a:rPr>
              <a:t>Long-term value of the Excalibur Knights platform, brand, relationships and track record.</a:t>
            </a:r>
          </a:p>
        </p:txBody>
      </p:sp>
      <p:sp>
        <p:nvSpPr>
          <p:cNvPr id="29" name="Rectangle 28"/>
          <p:cNvSpPr/>
          <p:nvPr/>
        </p:nvSpPr>
        <p:spPr>
          <a:xfrm>
            <a:off x="8275320" y="3840480"/>
            <a:ext cx="54864" cy="1645920"/>
          </a:xfrm>
          <a:prstGeom prst="rect">
            <a:avLst/>
          </a:prstGeom>
          <a:solidFill>
            <a:srgbClr val="1843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85800" y="6473952"/>
            <a:ext cx="7955279" cy="164592"/>
          </a:xfrm>
          <a:prstGeom prst="rect">
            <a:avLst/>
          </a:prstGeom>
          <a:noFill/>
        </p:spPr>
        <p:txBody>
          <a:bodyPr wrap="square">
            <a:spAutoFit/>
          </a:bodyPr>
          <a:lstStyle/>
          <a:p>
            <a:pPr algn="l"/>
            <a:r>
              <a:rPr sz="750" b="0">
                <a:solidFill>
                  <a:srgbClr val="878787"/>
                </a:solidFill>
                <a:latin typeface="Aptos"/>
              </a:rPr>
              <a:t>EXCALIBUR KNIGHTS  |  CONFIDENTIAL FOUNDING MEMBERS OFFERING</a:t>
            </a:r>
          </a:p>
        </p:txBody>
      </p:sp>
      <p:sp>
        <p:nvSpPr>
          <p:cNvPr id="31" name="TextBox 30"/>
          <p:cNvSpPr txBox="1"/>
          <p:nvPr/>
        </p:nvSpPr>
        <p:spPr>
          <a:xfrm>
            <a:off x="9418320" y="6473952"/>
            <a:ext cx="2057400" cy="164592"/>
          </a:xfrm>
          <a:prstGeom prst="rect">
            <a:avLst/>
          </a:prstGeom>
          <a:noFill/>
        </p:spPr>
        <p:txBody>
          <a:bodyPr wrap="square">
            <a:spAutoFit/>
          </a:bodyPr>
          <a:lstStyle/>
          <a:p>
            <a:pPr algn="r"/>
            <a:r>
              <a:rPr sz="750" b="0">
                <a:solidFill>
                  <a:srgbClr val="878787"/>
                </a:solidFill>
                <a:latin typeface="Aptos"/>
              </a:rPr>
              <a:t>For discussion purposes only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E1012"/>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698480" cy="548640"/>
          </a:xfrm>
          <a:prstGeom prst="rect">
            <a:avLst/>
          </a:prstGeom>
          <a:noFill/>
        </p:spPr>
        <p:txBody>
          <a:bodyPr wrap="square">
            <a:spAutoFit/>
          </a:bodyPr>
          <a:lstStyle/>
          <a:p>
            <a:pPr algn="l"/>
            <a:r>
              <a:rPr sz="2600" b="1">
                <a:solidFill>
                  <a:srgbClr val="FFFFFF"/>
                </a:solidFill>
                <a:latin typeface="Aptos"/>
              </a:rPr>
              <a:t>PROPOSED FOUNDING MEMBER RIGHTS</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07040" cy="502920"/>
          </a:xfrm>
          <a:prstGeom prst="rect">
            <a:avLst/>
          </a:prstGeom>
          <a:noFill/>
        </p:spPr>
        <p:txBody>
          <a:bodyPr wrap="square">
            <a:spAutoFit/>
          </a:bodyPr>
          <a:lstStyle/>
          <a:p>
            <a:pPr algn="l"/>
            <a:r>
              <a:rPr sz="1200" b="0">
                <a:solidFill>
                  <a:srgbClr val="E2E2DE"/>
                </a:solidFill>
                <a:latin typeface="Aptos"/>
              </a:rPr>
              <a:t>Final rights will be established in the operating agreement and definitive offering documents.</a:t>
            </a:r>
          </a:p>
        </p:txBody>
      </p:sp>
      <p:sp>
        <p:nvSpPr>
          <p:cNvPr id="5" name="TextBox 4"/>
          <p:cNvSpPr txBox="1"/>
          <p:nvPr/>
        </p:nvSpPr>
        <p:spPr>
          <a:xfrm>
            <a:off x="11064240" y="566928"/>
            <a:ext cx="457200" cy="274320"/>
          </a:xfrm>
          <a:prstGeom prst="rect">
            <a:avLst/>
          </a:prstGeom>
          <a:noFill/>
        </p:spPr>
        <p:txBody>
          <a:bodyPr wrap="square">
            <a:spAutoFit/>
          </a:bodyPr>
          <a:lstStyle/>
          <a:p>
            <a:pPr algn="r"/>
            <a:r>
              <a:rPr sz="900" b="1">
                <a:solidFill>
                  <a:srgbClr val="B88737"/>
                </a:solidFill>
                <a:latin typeface="Aptos"/>
              </a:rPr>
              <a:t>06</a:t>
            </a:r>
          </a:p>
        </p:txBody>
      </p:sp>
      <p:sp>
        <p:nvSpPr>
          <p:cNvPr id="6" name="TextBox 5"/>
          <p:cNvSpPr txBox="1"/>
          <p:nvPr/>
        </p:nvSpPr>
        <p:spPr>
          <a:xfrm>
            <a:off x="914400" y="1783080"/>
            <a:ext cx="10241280" cy="4297680"/>
          </a:xfrm>
          <a:prstGeom prst="rect">
            <a:avLst/>
          </a:prstGeom>
          <a:noFill/>
        </p:spPr>
        <p:txBody>
          <a:bodyPr wrap="square">
            <a:spAutoFit/>
          </a:bodyPr>
          <a:lstStyle/>
          <a:p>
            <a:pPr>
              <a:spcAft>
                <a:spcPts val="800"/>
              </a:spcAft>
              <a:defRPr sz="1500">
                <a:solidFill>
                  <a:srgbClr val="E2E2DE"/>
                </a:solidFill>
                <a:latin typeface="Aptos"/>
              </a:defRPr>
            </a:pPr>
            <a:r>
              <a:t>•  Pro-rata economic participation in Excalibur Knights.</a:t>
            </a:r>
          </a:p>
          <a:p>
            <a:pPr>
              <a:spcAft>
                <a:spcPts val="800"/>
              </a:spcAft>
              <a:defRPr sz="1500">
                <a:solidFill>
                  <a:srgbClr val="E2E2DE"/>
                </a:solidFill>
                <a:latin typeface="Aptos"/>
              </a:defRPr>
            </a:pPr>
            <a:r>
              <a:t>•  Information and periodic reporting rights.</a:t>
            </a:r>
          </a:p>
          <a:p>
            <a:pPr>
              <a:spcAft>
                <a:spcPts val="800"/>
              </a:spcAft>
              <a:defRPr sz="1500">
                <a:solidFill>
                  <a:srgbClr val="E2E2DE"/>
                </a:solidFill>
                <a:latin typeface="Aptos"/>
              </a:defRPr>
            </a:pPr>
            <a:r>
              <a:t>•  Voting rights on defined major company matters.</a:t>
            </a:r>
          </a:p>
          <a:p>
            <a:pPr>
              <a:spcAft>
                <a:spcPts val="800"/>
              </a:spcAft>
              <a:defRPr sz="1500">
                <a:solidFill>
                  <a:srgbClr val="E2E2DE"/>
                </a:solidFill>
                <a:latin typeface="Aptos"/>
              </a:defRPr>
            </a:pPr>
            <a:r>
              <a:t>•  Right of first refusal or similar protections on transfers of Founding Units.</a:t>
            </a:r>
          </a:p>
          <a:p>
            <a:pPr>
              <a:spcAft>
                <a:spcPts val="800"/>
              </a:spcAft>
              <a:defRPr sz="1500">
                <a:solidFill>
                  <a:srgbClr val="E2E2DE"/>
                </a:solidFill>
                <a:latin typeface="Aptos"/>
              </a:defRPr>
            </a:pPr>
            <a:r>
              <a:t>•  Restrictions on transfers to unapproved third parties.</a:t>
            </a:r>
          </a:p>
          <a:p>
            <a:pPr>
              <a:spcAft>
                <a:spcPts val="800"/>
              </a:spcAft>
              <a:defRPr sz="1500">
                <a:solidFill>
                  <a:srgbClr val="E2E2DE"/>
                </a:solidFill>
                <a:latin typeface="Aptos"/>
              </a:defRPr>
            </a:pPr>
            <a:r>
              <a:t>•  Defined protections regarding issuance of additional parent-company equity.</a:t>
            </a:r>
          </a:p>
          <a:p>
            <a:pPr>
              <a:spcAft>
                <a:spcPts val="800"/>
              </a:spcAft>
              <a:defRPr sz="1500">
                <a:solidFill>
                  <a:srgbClr val="E2E2DE"/>
                </a:solidFill>
                <a:latin typeface="Aptos"/>
              </a:defRPr>
            </a:pPr>
            <a:r>
              <a:t>•  Potential priority opportunity to evaluate future Excalibur Knights co-investments.</a:t>
            </a:r>
          </a:p>
          <a:p>
            <a:pPr>
              <a:spcAft>
                <a:spcPts val="800"/>
              </a:spcAft>
              <a:defRPr sz="1500">
                <a:solidFill>
                  <a:srgbClr val="E2E2DE"/>
                </a:solidFill>
                <a:latin typeface="Aptos"/>
              </a:defRPr>
            </a:pPr>
            <a:r>
              <a:t>•  Maximum initial ownership of 20% per individual, absent required approval.</a:t>
            </a:r>
          </a:p>
        </p:txBody>
      </p:sp>
      <p:sp>
        <p:nvSpPr>
          <p:cNvPr id="7" name="TextBox 6"/>
          <p:cNvSpPr txBox="1"/>
          <p:nvPr/>
        </p:nvSpPr>
        <p:spPr>
          <a:xfrm>
            <a:off x="685800" y="6473952"/>
            <a:ext cx="7955279" cy="164592"/>
          </a:xfrm>
          <a:prstGeom prst="rect">
            <a:avLst/>
          </a:prstGeom>
          <a:noFill/>
        </p:spPr>
        <p:txBody>
          <a:bodyPr wrap="square">
            <a:spAutoFit/>
          </a:bodyPr>
          <a:lstStyle/>
          <a:p>
            <a:pPr algn="l"/>
            <a:r>
              <a:rPr sz="750" b="0">
                <a:solidFill>
                  <a:srgbClr val="969696"/>
                </a:solidFill>
                <a:latin typeface="Aptos"/>
              </a:rPr>
              <a:t>EXCALIBUR KNIGHTS  |  CONFIDENTIAL FOUNDING MEMBERS OFFERING</a:t>
            </a:r>
          </a:p>
        </p:txBody>
      </p:sp>
      <p:sp>
        <p:nvSpPr>
          <p:cNvPr id="8" name="TextBox 7"/>
          <p:cNvSpPr txBox="1"/>
          <p:nvPr/>
        </p:nvSpPr>
        <p:spPr>
          <a:xfrm>
            <a:off x="9418320" y="6473952"/>
            <a:ext cx="2057400" cy="164592"/>
          </a:xfrm>
          <a:prstGeom prst="rect">
            <a:avLst/>
          </a:prstGeom>
          <a:noFill/>
        </p:spPr>
        <p:txBody>
          <a:bodyPr wrap="square">
            <a:spAutoFit/>
          </a:bodyPr>
          <a:lstStyle/>
          <a:p>
            <a:pPr algn="r"/>
            <a:r>
              <a:rPr sz="750" b="0">
                <a:solidFill>
                  <a:srgbClr val="969696"/>
                </a:solidFill>
                <a:latin typeface="Aptos"/>
              </a:rPr>
              <a:t>For discussion purposes only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698480" cy="548640"/>
          </a:xfrm>
          <a:prstGeom prst="rect">
            <a:avLst/>
          </a:prstGeom>
          <a:noFill/>
        </p:spPr>
        <p:txBody>
          <a:bodyPr wrap="square">
            <a:spAutoFit/>
          </a:bodyPr>
          <a:lstStyle/>
          <a:p>
            <a:pPr algn="l"/>
            <a:r>
              <a:rPr sz="2600" b="1">
                <a:solidFill>
                  <a:srgbClr val="0E1012"/>
                </a:solidFill>
                <a:latin typeface="Aptos"/>
              </a:rPr>
              <a:t>GOVERNANCE FRAMEWORK</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07040" cy="502920"/>
          </a:xfrm>
          <a:prstGeom prst="rect">
            <a:avLst/>
          </a:prstGeom>
          <a:noFill/>
        </p:spPr>
        <p:txBody>
          <a:bodyPr wrap="square">
            <a:spAutoFit/>
          </a:bodyPr>
          <a:lstStyle/>
          <a:p>
            <a:pPr algn="l"/>
            <a:r>
              <a:rPr sz="1200" b="0">
                <a:solidFill>
                  <a:srgbClr val="686D73"/>
                </a:solidFill>
                <a:latin typeface="Aptos"/>
              </a:rPr>
              <a:t>Balance efficient management with meaningful protection for the founding ownership group.</a:t>
            </a:r>
          </a:p>
        </p:txBody>
      </p:sp>
      <p:sp>
        <p:nvSpPr>
          <p:cNvPr id="5" name="TextBox 4"/>
          <p:cNvSpPr txBox="1"/>
          <p:nvPr/>
        </p:nvSpPr>
        <p:spPr>
          <a:xfrm>
            <a:off x="11064240" y="566928"/>
            <a:ext cx="457200" cy="274320"/>
          </a:xfrm>
          <a:prstGeom prst="rect">
            <a:avLst/>
          </a:prstGeom>
          <a:noFill/>
        </p:spPr>
        <p:txBody>
          <a:bodyPr wrap="square">
            <a:spAutoFit/>
          </a:bodyPr>
          <a:lstStyle/>
          <a:p>
            <a:pPr algn="r"/>
            <a:r>
              <a:rPr sz="900" b="1">
                <a:solidFill>
                  <a:srgbClr val="B88737"/>
                </a:solidFill>
                <a:latin typeface="Aptos"/>
              </a:rPr>
              <a:t>07</a:t>
            </a:r>
          </a:p>
        </p:txBody>
      </p:sp>
      <p:sp>
        <p:nvSpPr>
          <p:cNvPr id="6" name="Rounded Rectangle 5"/>
          <p:cNvSpPr/>
          <p:nvPr/>
        </p:nvSpPr>
        <p:spPr>
          <a:xfrm>
            <a:off x="777240" y="1828800"/>
            <a:ext cx="4983480" cy="342900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2011680"/>
            <a:ext cx="4526280" cy="347472"/>
          </a:xfrm>
          <a:prstGeom prst="rect">
            <a:avLst/>
          </a:prstGeom>
          <a:noFill/>
        </p:spPr>
        <p:txBody>
          <a:bodyPr wrap="square">
            <a:spAutoFit/>
          </a:bodyPr>
          <a:lstStyle/>
          <a:p>
            <a:pPr algn="l"/>
            <a:r>
              <a:rPr sz="1400" b="1">
                <a:solidFill>
                  <a:srgbClr val="0E1012"/>
                </a:solidFill>
                <a:latin typeface="Aptos"/>
              </a:rPr>
              <a:t>MANAGING MEMBER AUTHORITY</a:t>
            </a:r>
          </a:p>
        </p:txBody>
      </p:sp>
      <p:sp>
        <p:nvSpPr>
          <p:cNvPr id="8" name="TextBox 7"/>
          <p:cNvSpPr txBox="1"/>
          <p:nvPr/>
        </p:nvSpPr>
        <p:spPr>
          <a:xfrm>
            <a:off x="1005840" y="2468880"/>
            <a:ext cx="4526280" cy="2606040"/>
          </a:xfrm>
          <a:prstGeom prst="rect">
            <a:avLst/>
          </a:prstGeom>
          <a:noFill/>
        </p:spPr>
        <p:txBody>
          <a:bodyPr wrap="square">
            <a:spAutoFit/>
          </a:bodyPr>
          <a:lstStyle/>
          <a:p>
            <a:pPr algn="l"/>
            <a:r>
              <a:rPr sz="1050" b="0">
                <a:solidFill>
                  <a:srgbClr val="686D73"/>
                </a:solidFill>
                <a:latin typeface="Aptos"/>
              </a:rPr>
              <a:t>Founder / Managing Member leads strategy, sourcing, acquisitions, partnerships, financing coordination and platform development within authority established by the operating agreement.</a:t>
            </a:r>
          </a:p>
        </p:txBody>
      </p:sp>
      <p:sp>
        <p:nvSpPr>
          <p:cNvPr id="9" name="Rectangle 8"/>
          <p:cNvSpPr/>
          <p:nvPr/>
        </p:nvSpPr>
        <p:spPr>
          <a:xfrm>
            <a:off x="777240" y="1828800"/>
            <a:ext cx="54864" cy="342900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6355080" y="1828800"/>
            <a:ext cx="4983480" cy="342900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583680" y="2011680"/>
            <a:ext cx="4526280" cy="347472"/>
          </a:xfrm>
          <a:prstGeom prst="rect">
            <a:avLst/>
          </a:prstGeom>
          <a:noFill/>
        </p:spPr>
        <p:txBody>
          <a:bodyPr wrap="square">
            <a:spAutoFit/>
          </a:bodyPr>
          <a:lstStyle/>
          <a:p>
            <a:pPr algn="l"/>
            <a:r>
              <a:rPr sz="1400" b="1">
                <a:solidFill>
                  <a:srgbClr val="0E1012"/>
                </a:solidFill>
                <a:latin typeface="Aptos"/>
              </a:rPr>
              <a:t>RESERVED MAJOR MATTERS</a:t>
            </a:r>
          </a:p>
        </p:txBody>
      </p:sp>
      <p:sp>
        <p:nvSpPr>
          <p:cNvPr id="12" name="TextBox 11"/>
          <p:cNvSpPr txBox="1"/>
          <p:nvPr/>
        </p:nvSpPr>
        <p:spPr>
          <a:xfrm>
            <a:off x="6583680" y="2468880"/>
            <a:ext cx="4526280" cy="2606040"/>
          </a:xfrm>
          <a:prstGeom prst="rect">
            <a:avLst/>
          </a:prstGeom>
          <a:noFill/>
        </p:spPr>
        <p:txBody>
          <a:bodyPr wrap="square">
            <a:spAutoFit/>
          </a:bodyPr>
          <a:lstStyle/>
          <a:p>
            <a:pPr algn="l"/>
            <a:r>
              <a:rPr sz="1050" b="0">
                <a:solidFill>
                  <a:srgbClr val="686D73"/>
                </a:solidFill>
                <a:latin typeface="Aptos"/>
              </a:rPr>
              <a:t>Enhanced approval thresholds may apply to sale or merger of Excalibur Knights, dissolution, material new parent equity, amendments affecting ownership rights and other extraordinary transactions.</a:t>
            </a:r>
          </a:p>
        </p:txBody>
      </p:sp>
      <p:sp>
        <p:nvSpPr>
          <p:cNvPr id="13" name="Rectangle 12"/>
          <p:cNvSpPr/>
          <p:nvPr/>
        </p:nvSpPr>
        <p:spPr>
          <a:xfrm>
            <a:off x="6355080" y="1828800"/>
            <a:ext cx="54864" cy="3429000"/>
          </a:xfrm>
          <a:prstGeom prst="rect">
            <a:avLst/>
          </a:prstGeom>
          <a:solidFill>
            <a:srgbClr val="1426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14400" y="5623560"/>
            <a:ext cx="10332720" cy="411480"/>
          </a:xfrm>
          <a:prstGeom prst="rect">
            <a:avLst/>
          </a:prstGeom>
          <a:noFill/>
        </p:spPr>
        <p:txBody>
          <a:bodyPr wrap="square">
            <a:spAutoFit/>
          </a:bodyPr>
          <a:lstStyle/>
          <a:p>
            <a:pPr algn="ctr"/>
            <a:r>
              <a:rPr sz="1200" b="0">
                <a:solidFill>
                  <a:srgbClr val="686D73"/>
                </a:solidFill>
                <a:latin typeface="Aptos"/>
              </a:rPr>
              <a:t>Routine property and operating decisions should not require unanimous member approval unless specifically reserved.</a:t>
            </a:r>
          </a:p>
        </p:txBody>
      </p:sp>
      <p:sp>
        <p:nvSpPr>
          <p:cNvPr id="15" name="TextBox 14"/>
          <p:cNvSpPr txBox="1"/>
          <p:nvPr/>
        </p:nvSpPr>
        <p:spPr>
          <a:xfrm>
            <a:off x="685800" y="6473952"/>
            <a:ext cx="7955279" cy="164592"/>
          </a:xfrm>
          <a:prstGeom prst="rect">
            <a:avLst/>
          </a:prstGeom>
          <a:noFill/>
        </p:spPr>
        <p:txBody>
          <a:bodyPr wrap="square">
            <a:spAutoFit/>
          </a:bodyPr>
          <a:lstStyle/>
          <a:p>
            <a:pPr algn="l"/>
            <a:r>
              <a:rPr sz="750" b="0">
                <a:solidFill>
                  <a:srgbClr val="878787"/>
                </a:solidFill>
                <a:latin typeface="Aptos"/>
              </a:rPr>
              <a:t>EXCALIBUR KNIGHTS  |  CONFIDENTIAL FOUNDING MEMBERS OFFERING</a:t>
            </a:r>
          </a:p>
        </p:txBody>
      </p:sp>
      <p:sp>
        <p:nvSpPr>
          <p:cNvPr id="16" name="TextBox 15"/>
          <p:cNvSpPr txBox="1"/>
          <p:nvPr/>
        </p:nvSpPr>
        <p:spPr>
          <a:xfrm>
            <a:off x="9418320" y="6473952"/>
            <a:ext cx="2057400" cy="164592"/>
          </a:xfrm>
          <a:prstGeom prst="rect">
            <a:avLst/>
          </a:prstGeom>
          <a:noFill/>
        </p:spPr>
        <p:txBody>
          <a:bodyPr wrap="square">
            <a:spAutoFit/>
          </a:bodyPr>
          <a:lstStyle/>
          <a:p>
            <a:pPr algn="r"/>
            <a:r>
              <a:rPr sz="750" b="0">
                <a:solidFill>
                  <a:srgbClr val="878787"/>
                </a:solidFill>
                <a:latin typeface="Aptos"/>
              </a:rPr>
              <a:t>For discussion purposes only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E1012"/>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698480" cy="548640"/>
          </a:xfrm>
          <a:prstGeom prst="rect">
            <a:avLst/>
          </a:prstGeom>
          <a:noFill/>
        </p:spPr>
        <p:txBody>
          <a:bodyPr wrap="square">
            <a:spAutoFit/>
          </a:bodyPr>
          <a:lstStyle/>
          <a:p>
            <a:pPr algn="l"/>
            <a:r>
              <a:rPr sz="2600" b="1">
                <a:solidFill>
                  <a:srgbClr val="FFFFFF"/>
                </a:solidFill>
                <a:latin typeface="Aptos"/>
              </a:rPr>
              <a:t>EIGHT OPPORTUNITIES</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07040" cy="502920"/>
          </a:xfrm>
          <a:prstGeom prst="rect">
            <a:avLst/>
          </a:prstGeom>
          <a:noFill/>
        </p:spPr>
        <p:txBody>
          <a:bodyPr wrap="square">
            <a:spAutoFit/>
          </a:bodyPr>
          <a:lstStyle/>
          <a:p>
            <a:pPr algn="l"/>
            <a:r>
              <a:rPr sz="1200" b="0">
                <a:solidFill>
                  <a:srgbClr val="E2E2DE"/>
                </a:solidFill>
                <a:latin typeface="Aptos"/>
              </a:rPr>
              <a:t>The initial founding round closes when all eight available 10% positions have been allocated.</a:t>
            </a:r>
          </a:p>
        </p:txBody>
      </p:sp>
      <p:sp>
        <p:nvSpPr>
          <p:cNvPr id="5" name="TextBox 4"/>
          <p:cNvSpPr txBox="1"/>
          <p:nvPr/>
        </p:nvSpPr>
        <p:spPr>
          <a:xfrm>
            <a:off x="11064240" y="566928"/>
            <a:ext cx="457200" cy="274320"/>
          </a:xfrm>
          <a:prstGeom prst="rect">
            <a:avLst/>
          </a:prstGeom>
          <a:noFill/>
        </p:spPr>
        <p:txBody>
          <a:bodyPr wrap="square">
            <a:spAutoFit/>
          </a:bodyPr>
          <a:lstStyle/>
          <a:p>
            <a:pPr algn="r"/>
            <a:r>
              <a:rPr sz="900" b="1">
                <a:solidFill>
                  <a:srgbClr val="B88737"/>
                </a:solidFill>
                <a:latin typeface="Aptos"/>
              </a:rPr>
              <a:t>08</a:t>
            </a:r>
          </a:p>
        </p:txBody>
      </p:sp>
      <p:sp>
        <p:nvSpPr>
          <p:cNvPr id="6" name="TextBox 5"/>
          <p:cNvSpPr txBox="1"/>
          <p:nvPr/>
        </p:nvSpPr>
        <p:spPr>
          <a:xfrm>
            <a:off x="1005840" y="1828800"/>
            <a:ext cx="2743200" cy="502920"/>
          </a:xfrm>
          <a:prstGeom prst="rect">
            <a:avLst/>
          </a:prstGeom>
          <a:noFill/>
        </p:spPr>
        <p:txBody>
          <a:bodyPr wrap="square">
            <a:spAutoFit/>
          </a:bodyPr>
          <a:lstStyle/>
          <a:p>
            <a:pPr algn="ctr"/>
            <a:r>
              <a:rPr sz="2800" b="1">
                <a:solidFill>
                  <a:srgbClr val="DAB15F"/>
                </a:solidFill>
                <a:latin typeface="Aptos"/>
              </a:rPr>
              <a:t>80%</a:t>
            </a:r>
          </a:p>
        </p:txBody>
      </p:sp>
      <p:sp>
        <p:nvSpPr>
          <p:cNvPr id="7" name="TextBox 6"/>
          <p:cNvSpPr txBox="1"/>
          <p:nvPr/>
        </p:nvSpPr>
        <p:spPr>
          <a:xfrm>
            <a:off x="1005840" y="2377440"/>
            <a:ext cx="2743200" cy="411480"/>
          </a:xfrm>
          <a:prstGeom prst="rect">
            <a:avLst/>
          </a:prstGeom>
          <a:noFill/>
        </p:spPr>
        <p:txBody>
          <a:bodyPr wrap="square">
            <a:spAutoFit/>
          </a:bodyPr>
          <a:lstStyle/>
          <a:p>
            <a:pPr algn="ctr"/>
            <a:r>
              <a:rPr sz="900" b="1">
                <a:solidFill>
                  <a:srgbClr val="E2E2DE"/>
                </a:solidFill>
                <a:latin typeface="Aptos"/>
              </a:rPr>
              <a:t>AVAILABLE FOUNDING POOL</a:t>
            </a:r>
          </a:p>
        </p:txBody>
      </p:sp>
      <p:sp>
        <p:nvSpPr>
          <p:cNvPr id="8" name="TextBox 7"/>
          <p:cNvSpPr txBox="1"/>
          <p:nvPr/>
        </p:nvSpPr>
        <p:spPr>
          <a:xfrm>
            <a:off x="4709160" y="1828800"/>
            <a:ext cx="2743200" cy="502920"/>
          </a:xfrm>
          <a:prstGeom prst="rect">
            <a:avLst/>
          </a:prstGeom>
          <a:noFill/>
        </p:spPr>
        <p:txBody>
          <a:bodyPr wrap="square">
            <a:spAutoFit/>
          </a:bodyPr>
          <a:lstStyle/>
          <a:p>
            <a:pPr algn="ctr"/>
            <a:r>
              <a:rPr sz="2800" b="1">
                <a:solidFill>
                  <a:srgbClr val="DAB15F"/>
                </a:solidFill>
                <a:latin typeface="Aptos"/>
              </a:rPr>
              <a:t>8</a:t>
            </a:r>
          </a:p>
        </p:txBody>
      </p:sp>
      <p:sp>
        <p:nvSpPr>
          <p:cNvPr id="9" name="TextBox 8"/>
          <p:cNvSpPr txBox="1"/>
          <p:nvPr/>
        </p:nvSpPr>
        <p:spPr>
          <a:xfrm>
            <a:off x="4709160" y="2377440"/>
            <a:ext cx="2743200" cy="411480"/>
          </a:xfrm>
          <a:prstGeom prst="rect">
            <a:avLst/>
          </a:prstGeom>
          <a:noFill/>
        </p:spPr>
        <p:txBody>
          <a:bodyPr wrap="square">
            <a:spAutoFit/>
          </a:bodyPr>
          <a:lstStyle/>
          <a:p>
            <a:pPr algn="ctr"/>
            <a:r>
              <a:rPr sz="900" b="1">
                <a:solidFill>
                  <a:srgbClr val="E2E2DE"/>
                </a:solidFill>
                <a:latin typeface="Aptos"/>
              </a:rPr>
              <a:t>AVAILABLE MEMBERS</a:t>
            </a:r>
          </a:p>
        </p:txBody>
      </p:sp>
      <p:sp>
        <p:nvSpPr>
          <p:cNvPr id="10" name="TextBox 9"/>
          <p:cNvSpPr txBox="1"/>
          <p:nvPr/>
        </p:nvSpPr>
        <p:spPr>
          <a:xfrm>
            <a:off x="8412480" y="1828800"/>
            <a:ext cx="2743200" cy="502920"/>
          </a:xfrm>
          <a:prstGeom prst="rect">
            <a:avLst/>
          </a:prstGeom>
          <a:noFill/>
        </p:spPr>
        <p:txBody>
          <a:bodyPr wrap="square">
            <a:spAutoFit/>
          </a:bodyPr>
          <a:lstStyle/>
          <a:p>
            <a:pPr algn="ctr"/>
            <a:r>
              <a:rPr sz="2800" b="1">
                <a:solidFill>
                  <a:srgbClr val="DAB15F"/>
                </a:solidFill>
                <a:latin typeface="Aptos"/>
              </a:rPr>
              <a:t>10%</a:t>
            </a:r>
          </a:p>
        </p:txBody>
      </p:sp>
      <p:sp>
        <p:nvSpPr>
          <p:cNvPr id="11" name="TextBox 10"/>
          <p:cNvSpPr txBox="1"/>
          <p:nvPr/>
        </p:nvSpPr>
        <p:spPr>
          <a:xfrm>
            <a:off x="8412480" y="2377440"/>
            <a:ext cx="2743200" cy="411480"/>
          </a:xfrm>
          <a:prstGeom prst="rect">
            <a:avLst/>
          </a:prstGeom>
          <a:noFill/>
        </p:spPr>
        <p:txBody>
          <a:bodyPr wrap="square">
            <a:spAutoFit/>
          </a:bodyPr>
          <a:lstStyle/>
          <a:p>
            <a:pPr algn="ctr"/>
            <a:r>
              <a:rPr sz="900" b="1">
                <a:solidFill>
                  <a:srgbClr val="E2E2DE"/>
                </a:solidFill>
                <a:latin typeface="Aptos"/>
              </a:rPr>
              <a:t>OWNERSHIP PER POSITION</a:t>
            </a:r>
          </a:p>
        </p:txBody>
      </p:sp>
      <p:sp>
        <p:nvSpPr>
          <p:cNvPr id="12" name="TextBox 11"/>
          <p:cNvSpPr txBox="1"/>
          <p:nvPr/>
        </p:nvSpPr>
        <p:spPr>
          <a:xfrm>
            <a:off x="914400" y="3337560"/>
            <a:ext cx="10332720" cy="594360"/>
          </a:xfrm>
          <a:prstGeom prst="rect">
            <a:avLst/>
          </a:prstGeom>
          <a:noFill/>
        </p:spPr>
        <p:txBody>
          <a:bodyPr wrap="square">
            <a:spAutoFit/>
          </a:bodyPr>
          <a:lstStyle/>
          <a:p>
            <a:pPr algn="ctr"/>
            <a:r>
              <a:rPr sz="3100" b="1">
                <a:solidFill>
                  <a:srgbClr val="FFFFFF"/>
                </a:solidFill>
                <a:latin typeface="Aptos"/>
              </a:rPr>
              <a:t>8 OPPORTUNITIES.  10% EACH.</a:t>
            </a:r>
          </a:p>
        </p:txBody>
      </p:sp>
      <p:sp>
        <p:nvSpPr>
          <p:cNvPr id="13" name="TextBox 12"/>
          <p:cNvSpPr txBox="1"/>
          <p:nvPr/>
        </p:nvSpPr>
        <p:spPr>
          <a:xfrm>
            <a:off x="914400" y="4160520"/>
            <a:ext cx="10332720" cy="457200"/>
          </a:xfrm>
          <a:prstGeom prst="rect">
            <a:avLst/>
          </a:prstGeom>
          <a:noFill/>
        </p:spPr>
        <p:txBody>
          <a:bodyPr wrap="square">
            <a:spAutoFit/>
          </a:bodyPr>
          <a:lstStyle/>
          <a:p>
            <a:pPr algn="ctr"/>
            <a:r>
              <a:rPr sz="1300" b="1">
                <a:solidFill>
                  <a:srgbClr val="DAB15F"/>
                </a:solidFill>
                <a:latin typeface="Aptos"/>
              </a:rPr>
              <a:t>20% retained by the Founder  •  80% reserved for the Founding Member group  •  100% initial Founding Ownership</a:t>
            </a:r>
          </a:p>
        </p:txBody>
      </p:sp>
      <p:sp>
        <p:nvSpPr>
          <p:cNvPr id="14" name="TextBox 13"/>
          <p:cNvSpPr txBox="1"/>
          <p:nvPr/>
        </p:nvSpPr>
        <p:spPr>
          <a:xfrm>
            <a:off x="1097280" y="5074920"/>
            <a:ext cx="9966960" cy="685800"/>
          </a:xfrm>
          <a:prstGeom prst="rect">
            <a:avLst/>
          </a:prstGeom>
          <a:noFill/>
        </p:spPr>
        <p:txBody>
          <a:bodyPr wrap="square">
            <a:spAutoFit/>
          </a:bodyPr>
          <a:lstStyle/>
          <a:p>
            <a:pPr algn="ctr"/>
            <a:r>
              <a:rPr sz="1200" b="0">
                <a:solidFill>
                  <a:srgbClr val="E2E2DE"/>
                </a:solidFill>
                <a:latin typeface="Aptos"/>
              </a:rPr>
              <a:t>Once allocated, future capital is expected to enter primarily through project-level opportunities unless the Founding Members approve otherwise under the governing documents.</a:t>
            </a:r>
          </a:p>
        </p:txBody>
      </p:sp>
      <p:sp>
        <p:nvSpPr>
          <p:cNvPr id="15" name="TextBox 14"/>
          <p:cNvSpPr txBox="1"/>
          <p:nvPr/>
        </p:nvSpPr>
        <p:spPr>
          <a:xfrm>
            <a:off x="685800" y="6473952"/>
            <a:ext cx="7955279" cy="164592"/>
          </a:xfrm>
          <a:prstGeom prst="rect">
            <a:avLst/>
          </a:prstGeom>
          <a:noFill/>
        </p:spPr>
        <p:txBody>
          <a:bodyPr wrap="square">
            <a:spAutoFit/>
          </a:bodyPr>
          <a:lstStyle/>
          <a:p>
            <a:pPr algn="l"/>
            <a:r>
              <a:rPr sz="750" b="0">
                <a:solidFill>
                  <a:srgbClr val="969696"/>
                </a:solidFill>
                <a:latin typeface="Aptos"/>
              </a:rPr>
              <a:t>EXCALIBUR KNIGHTS  |  CONFIDENTIAL FOUNDING MEMBERS OFFERING</a:t>
            </a:r>
          </a:p>
        </p:txBody>
      </p:sp>
      <p:sp>
        <p:nvSpPr>
          <p:cNvPr id="16" name="TextBox 15"/>
          <p:cNvSpPr txBox="1"/>
          <p:nvPr/>
        </p:nvSpPr>
        <p:spPr>
          <a:xfrm>
            <a:off x="9418320" y="6473952"/>
            <a:ext cx="2057400" cy="164592"/>
          </a:xfrm>
          <a:prstGeom prst="rect">
            <a:avLst/>
          </a:prstGeom>
          <a:noFill/>
        </p:spPr>
        <p:txBody>
          <a:bodyPr wrap="square">
            <a:spAutoFit/>
          </a:bodyPr>
          <a:lstStyle/>
          <a:p>
            <a:pPr algn="r"/>
            <a:r>
              <a:rPr sz="750" b="0">
                <a:solidFill>
                  <a:srgbClr val="969696"/>
                </a:solidFill>
                <a:latin typeface="Aptos"/>
              </a:rPr>
              <a:t>For discussion purposes only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698480" cy="548640"/>
          </a:xfrm>
          <a:prstGeom prst="rect">
            <a:avLst/>
          </a:prstGeom>
          <a:noFill/>
        </p:spPr>
        <p:txBody>
          <a:bodyPr wrap="square">
            <a:spAutoFit/>
          </a:bodyPr>
          <a:lstStyle/>
          <a:p>
            <a:pPr algn="l"/>
            <a:r>
              <a:rPr sz="2600" b="1">
                <a:solidFill>
                  <a:srgbClr val="0E1012"/>
                </a:solidFill>
                <a:latin typeface="Aptos"/>
              </a:rPr>
              <a:t>PLATFORM OWNERSHIP VS. PROJECT CAPITAL</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07040" cy="502920"/>
          </a:xfrm>
          <a:prstGeom prst="rect">
            <a:avLst/>
          </a:prstGeom>
          <a:noFill/>
        </p:spPr>
        <p:txBody>
          <a:bodyPr wrap="square">
            <a:spAutoFit/>
          </a:bodyPr>
          <a:lstStyle/>
          <a:p>
            <a:pPr algn="l"/>
            <a:r>
              <a:rPr sz="1200" b="0">
                <a:solidFill>
                  <a:srgbClr val="686D73"/>
                </a:solidFill>
                <a:latin typeface="Aptos"/>
              </a:rPr>
              <a:t>Founding ownership and future property investment are intentionally separate.</a:t>
            </a:r>
          </a:p>
        </p:txBody>
      </p:sp>
      <p:sp>
        <p:nvSpPr>
          <p:cNvPr id="5" name="TextBox 4"/>
          <p:cNvSpPr txBox="1"/>
          <p:nvPr/>
        </p:nvSpPr>
        <p:spPr>
          <a:xfrm>
            <a:off x="11064240" y="566928"/>
            <a:ext cx="457200" cy="274320"/>
          </a:xfrm>
          <a:prstGeom prst="rect">
            <a:avLst/>
          </a:prstGeom>
          <a:noFill/>
        </p:spPr>
        <p:txBody>
          <a:bodyPr wrap="square">
            <a:spAutoFit/>
          </a:bodyPr>
          <a:lstStyle/>
          <a:p>
            <a:pPr algn="r"/>
            <a:r>
              <a:rPr sz="900" b="1">
                <a:solidFill>
                  <a:srgbClr val="B88737"/>
                </a:solidFill>
                <a:latin typeface="Aptos"/>
              </a:rPr>
              <a:t>09</a:t>
            </a:r>
          </a:p>
        </p:txBody>
      </p:sp>
      <p:sp>
        <p:nvSpPr>
          <p:cNvPr id="6" name="TextBox 5"/>
          <p:cNvSpPr txBox="1"/>
          <p:nvPr/>
        </p:nvSpPr>
        <p:spPr>
          <a:xfrm>
            <a:off x="4206240" y="1691640"/>
            <a:ext cx="3840480" cy="365760"/>
          </a:xfrm>
          <a:prstGeom prst="rect">
            <a:avLst/>
          </a:prstGeom>
          <a:noFill/>
        </p:spPr>
        <p:txBody>
          <a:bodyPr wrap="square">
            <a:spAutoFit/>
          </a:bodyPr>
          <a:lstStyle/>
          <a:p>
            <a:pPr algn="ctr"/>
            <a:r>
              <a:rPr sz="1300" b="1">
                <a:solidFill>
                  <a:srgbClr val="B88737"/>
                </a:solidFill>
                <a:latin typeface="Aptos"/>
              </a:rPr>
              <a:t>EXCALIBUR KNIGHTS PARENT</a:t>
            </a:r>
          </a:p>
        </p:txBody>
      </p:sp>
      <p:sp>
        <p:nvSpPr>
          <p:cNvPr id="7" name="Rounded Rectangle 6"/>
          <p:cNvSpPr/>
          <p:nvPr/>
        </p:nvSpPr>
        <p:spPr>
          <a:xfrm>
            <a:off x="4251960" y="2103120"/>
            <a:ext cx="3657600" cy="914400"/>
          </a:xfrm>
          <a:prstGeom prst="roundRect">
            <a:avLst/>
          </a:prstGeom>
          <a:solidFill>
            <a:srgbClr val="0E1012"/>
          </a:solidFill>
          <a:ln>
            <a:solidFill>
              <a:srgbClr val="B887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251960" y="2395728"/>
            <a:ext cx="3657600" cy="320040"/>
          </a:xfrm>
          <a:prstGeom prst="rect">
            <a:avLst/>
          </a:prstGeom>
          <a:noFill/>
        </p:spPr>
        <p:txBody>
          <a:bodyPr wrap="square">
            <a:spAutoFit/>
          </a:bodyPr>
          <a:lstStyle/>
          <a:p>
            <a:pPr algn="ctr"/>
            <a:r>
              <a:rPr sz="1600" b="1">
                <a:solidFill>
                  <a:srgbClr val="FFFFFF"/>
                </a:solidFill>
                <a:latin typeface="Aptos"/>
              </a:rPr>
              <a:t>FOUNDING OWNERSHIP</a:t>
            </a:r>
          </a:p>
        </p:txBody>
      </p:sp>
      <p:sp>
        <p:nvSpPr>
          <p:cNvPr id="9" name="Rounded Rectangle 8"/>
          <p:cNvSpPr/>
          <p:nvPr/>
        </p:nvSpPr>
        <p:spPr>
          <a:xfrm>
            <a:off x="777240" y="3794760"/>
            <a:ext cx="3429000" cy="141732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05840" y="3977640"/>
            <a:ext cx="2971800" cy="347472"/>
          </a:xfrm>
          <a:prstGeom prst="rect">
            <a:avLst/>
          </a:prstGeom>
          <a:noFill/>
        </p:spPr>
        <p:txBody>
          <a:bodyPr wrap="square">
            <a:spAutoFit/>
          </a:bodyPr>
          <a:lstStyle/>
          <a:p>
            <a:pPr algn="l"/>
            <a:r>
              <a:rPr sz="1400" b="1">
                <a:solidFill>
                  <a:srgbClr val="0E1012"/>
                </a:solidFill>
                <a:latin typeface="Aptos"/>
              </a:rPr>
              <a:t>HOTEL SPV</a:t>
            </a:r>
          </a:p>
        </p:txBody>
      </p:sp>
      <p:sp>
        <p:nvSpPr>
          <p:cNvPr id="11" name="TextBox 10"/>
          <p:cNvSpPr txBox="1"/>
          <p:nvPr/>
        </p:nvSpPr>
        <p:spPr>
          <a:xfrm>
            <a:off x="1005840" y="4434840"/>
            <a:ext cx="2971800" cy="594360"/>
          </a:xfrm>
          <a:prstGeom prst="rect">
            <a:avLst/>
          </a:prstGeom>
          <a:noFill/>
        </p:spPr>
        <p:txBody>
          <a:bodyPr wrap="square">
            <a:spAutoFit/>
          </a:bodyPr>
          <a:lstStyle/>
          <a:p>
            <a:pPr algn="l"/>
            <a:r>
              <a:rPr sz="1050" b="0">
                <a:solidFill>
                  <a:srgbClr val="686D73"/>
                </a:solidFill>
                <a:latin typeface="Aptos"/>
              </a:rPr>
              <a:t>Separate project capital</a:t>
            </a:r>
          </a:p>
        </p:txBody>
      </p:sp>
      <p:sp>
        <p:nvSpPr>
          <p:cNvPr id="12" name="Rectangle 11"/>
          <p:cNvSpPr/>
          <p:nvPr/>
        </p:nvSpPr>
        <p:spPr>
          <a:xfrm>
            <a:off x="777240" y="3794760"/>
            <a:ext cx="54864" cy="141732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3" name="Connector 12"/>
          <p:cNvCxnSpPr/>
          <p:nvPr/>
        </p:nvCxnSpPr>
        <p:spPr>
          <a:xfrm flipH="1">
            <a:off x="2514600" y="3017520"/>
            <a:ext cx="3566160" cy="777240"/>
          </a:xfrm>
          <a:prstGeom prst="line">
            <a:avLst/>
          </a:prstGeom>
          <a:ln w="12700">
            <a:solidFill>
              <a:srgbClr val="B88737"/>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4572000" y="3794760"/>
            <a:ext cx="3429000" cy="141732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800600" y="3977640"/>
            <a:ext cx="2971800" cy="347472"/>
          </a:xfrm>
          <a:prstGeom prst="rect">
            <a:avLst/>
          </a:prstGeom>
          <a:noFill/>
        </p:spPr>
        <p:txBody>
          <a:bodyPr wrap="square">
            <a:spAutoFit/>
          </a:bodyPr>
          <a:lstStyle/>
          <a:p>
            <a:pPr algn="l"/>
            <a:r>
              <a:rPr sz="1400" b="1">
                <a:solidFill>
                  <a:srgbClr val="0E1012"/>
                </a:solidFill>
                <a:latin typeface="Aptos"/>
              </a:rPr>
              <a:t>SENIOR LIVING SPV</a:t>
            </a:r>
          </a:p>
        </p:txBody>
      </p:sp>
      <p:sp>
        <p:nvSpPr>
          <p:cNvPr id="16" name="TextBox 15"/>
          <p:cNvSpPr txBox="1"/>
          <p:nvPr/>
        </p:nvSpPr>
        <p:spPr>
          <a:xfrm>
            <a:off x="4800600" y="4434840"/>
            <a:ext cx="2971800" cy="594360"/>
          </a:xfrm>
          <a:prstGeom prst="rect">
            <a:avLst/>
          </a:prstGeom>
          <a:noFill/>
        </p:spPr>
        <p:txBody>
          <a:bodyPr wrap="square">
            <a:spAutoFit/>
          </a:bodyPr>
          <a:lstStyle/>
          <a:p>
            <a:pPr algn="l"/>
            <a:r>
              <a:rPr sz="1050" b="0">
                <a:solidFill>
                  <a:srgbClr val="686D73"/>
                </a:solidFill>
                <a:latin typeface="Aptos"/>
              </a:rPr>
              <a:t>Separate project capital</a:t>
            </a:r>
          </a:p>
        </p:txBody>
      </p:sp>
      <p:sp>
        <p:nvSpPr>
          <p:cNvPr id="17" name="Rectangle 16"/>
          <p:cNvSpPr/>
          <p:nvPr/>
        </p:nvSpPr>
        <p:spPr>
          <a:xfrm>
            <a:off x="4572000" y="3794760"/>
            <a:ext cx="54864" cy="1417320"/>
          </a:xfrm>
          <a:prstGeom prst="rect">
            <a:avLst/>
          </a:prstGeom>
          <a:solidFill>
            <a:srgbClr val="1843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8" name="Connector 17"/>
          <p:cNvCxnSpPr/>
          <p:nvPr/>
        </p:nvCxnSpPr>
        <p:spPr>
          <a:xfrm>
            <a:off x="6080760" y="3017520"/>
            <a:ext cx="228600" cy="777240"/>
          </a:xfrm>
          <a:prstGeom prst="line">
            <a:avLst/>
          </a:prstGeom>
          <a:ln w="12700">
            <a:solidFill>
              <a:srgbClr val="B88737"/>
            </a:solidFill>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8366760" y="3794760"/>
            <a:ext cx="3429000" cy="141732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595360" y="3977640"/>
            <a:ext cx="2971800" cy="347472"/>
          </a:xfrm>
          <a:prstGeom prst="rect">
            <a:avLst/>
          </a:prstGeom>
          <a:noFill/>
        </p:spPr>
        <p:txBody>
          <a:bodyPr wrap="square">
            <a:spAutoFit/>
          </a:bodyPr>
          <a:lstStyle/>
          <a:p>
            <a:pPr algn="l"/>
            <a:r>
              <a:rPr sz="1400" b="1">
                <a:solidFill>
                  <a:srgbClr val="0E1012"/>
                </a:solidFill>
                <a:latin typeface="Aptos"/>
              </a:rPr>
              <a:t>FUTURE VENTURE</a:t>
            </a:r>
          </a:p>
        </p:txBody>
      </p:sp>
      <p:sp>
        <p:nvSpPr>
          <p:cNvPr id="21" name="TextBox 20"/>
          <p:cNvSpPr txBox="1"/>
          <p:nvPr/>
        </p:nvSpPr>
        <p:spPr>
          <a:xfrm>
            <a:off x="8595360" y="4434840"/>
            <a:ext cx="2971800" cy="594360"/>
          </a:xfrm>
          <a:prstGeom prst="rect">
            <a:avLst/>
          </a:prstGeom>
          <a:noFill/>
        </p:spPr>
        <p:txBody>
          <a:bodyPr wrap="square">
            <a:spAutoFit/>
          </a:bodyPr>
          <a:lstStyle/>
          <a:p>
            <a:pPr algn="l"/>
            <a:r>
              <a:rPr sz="1050" b="0">
                <a:solidFill>
                  <a:srgbClr val="686D73"/>
                </a:solidFill>
                <a:latin typeface="Aptos"/>
              </a:rPr>
              <a:t>Separate project capital</a:t>
            </a:r>
          </a:p>
        </p:txBody>
      </p:sp>
      <p:sp>
        <p:nvSpPr>
          <p:cNvPr id="22" name="Rectangle 21"/>
          <p:cNvSpPr/>
          <p:nvPr/>
        </p:nvSpPr>
        <p:spPr>
          <a:xfrm>
            <a:off x="8366760" y="3794760"/>
            <a:ext cx="54864" cy="1417320"/>
          </a:xfrm>
          <a:prstGeom prst="rect">
            <a:avLst/>
          </a:prstGeom>
          <a:solidFill>
            <a:srgbClr val="1426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3" name="Connector 22"/>
          <p:cNvCxnSpPr/>
          <p:nvPr/>
        </p:nvCxnSpPr>
        <p:spPr>
          <a:xfrm>
            <a:off x="6080760" y="3017520"/>
            <a:ext cx="4023360" cy="777240"/>
          </a:xfrm>
          <a:prstGeom prst="line">
            <a:avLst/>
          </a:prstGeom>
          <a:ln w="12700">
            <a:solidFill>
              <a:srgbClr val="B88737"/>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914400" y="5623560"/>
            <a:ext cx="10332720" cy="457200"/>
          </a:xfrm>
          <a:prstGeom prst="rect">
            <a:avLst/>
          </a:prstGeom>
          <a:noFill/>
        </p:spPr>
        <p:txBody>
          <a:bodyPr wrap="square">
            <a:spAutoFit/>
          </a:bodyPr>
          <a:lstStyle/>
          <a:p>
            <a:pPr algn="ctr"/>
            <a:r>
              <a:rPr sz="1100" b="0">
                <a:solidFill>
                  <a:srgbClr val="686D73"/>
                </a:solidFill>
                <a:latin typeface="Aptos"/>
              </a:rPr>
              <a:t>A Founding Member is not automatically required to fund 10% of every acquisition. Co-investment rights and obligations, if any, are separately documented.</a:t>
            </a:r>
          </a:p>
        </p:txBody>
      </p:sp>
      <p:sp>
        <p:nvSpPr>
          <p:cNvPr id="25" name="TextBox 24"/>
          <p:cNvSpPr txBox="1"/>
          <p:nvPr/>
        </p:nvSpPr>
        <p:spPr>
          <a:xfrm>
            <a:off x="685800" y="6473952"/>
            <a:ext cx="7955279" cy="164592"/>
          </a:xfrm>
          <a:prstGeom prst="rect">
            <a:avLst/>
          </a:prstGeom>
          <a:noFill/>
        </p:spPr>
        <p:txBody>
          <a:bodyPr wrap="square">
            <a:spAutoFit/>
          </a:bodyPr>
          <a:lstStyle/>
          <a:p>
            <a:pPr algn="l"/>
            <a:r>
              <a:rPr sz="750" b="0">
                <a:solidFill>
                  <a:srgbClr val="878787"/>
                </a:solidFill>
                <a:latin typeface="Aptos"/>
              </a:rPr>
              <a:t>EXCALIBUR KNIGHTS  |  CONFIDENTIAL FOUNDING MEMBERS OFFERING</a:t>
            </a:r>
          </a:p>
        </p:txBody>
      </p:sp>
      <p:sp>
        <p:nvSpPr>
          <p:cNvPr id="26" name="TextBox 25"/>
          <p:cNvSpPr txBox="1"/>
          <p:nvPr/>
        </p:nvSpPr>
        <p:spPr>
          <a:xfrm>
            <a:off x="9418320" y="6473952"/>
            <a:ext cx="2057400" cy="164592"/>
          </a:xfrm>
          <a:prstGeom prst="rect">
            <a:avLst/>
          </a:prstGeom>
          <a:noFill/>
        </p:spPr>
        <p:txBody>
          <a:bodyPr wrap="square">
            <a:spAutoFit/>
          </a:bodyPr>
          <a:lstStyle/>
          <a:p>
            <a:pPr algn="r"/>
            <a:r>
              <a:rPr sz="750" b="0">
                <a:solidFill>
                  <a:srgbClr val="878787"/>
                </a:solidFill>
                <a:latin typeface="Aptos"/>
              </a:rPr>
              <a:t>For discussion purposes only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698480" cy="548640"/>
          </a:xfrm>
          <a:prstGeom prst="rect">
            <a:avLst/>
          </a:prstGeom>
          <a:noFill/>
        </p:spPr>
        <p:txBody>
          <a:bodyPr wrap="square">
            <a:spAutoFit/>
          </a:bodyPr>
          <a:lstStyle/>
          <a:p>
            <a:pPr algn="l"/>
            <a:r>
              <a:rPr sz="2600" b="1">
                <a:solidFill>
                  <a:srgbClr val="0E1012"/>
                </a:solidFill>
                <a:latin typeface="Aptos"/>
              </a:rPr>
              <a:t>TERMS TO FINALIZE BEFORE LAUNCH</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07040" cy="502920"/>
          </a:xfrm>
          <a:prstGeom prst="rect">
            <a:avLst/>
          </a:prstGeom>
          <a:noFill/>
        </p:spPr>
        <p:txBody>
          <a:bodyPr wrap="square">
            <a:spAutoFit/>
          </a:bodyPr>
          <a:lstStyle/>
          <a:p>
            <a:pPr algn="l"/>
            <a:r>
              <a:rPr sz="1200" b="0">
                <a:solidFill>
                  <a:srgbClr val="686D73"/>
                </a:solidFill>
                <a:latin typeface="Aptos"/>
              </a:rPr>
              <a:t>The ownership concept is defined; the economic and legal offering terms still require completion.</a:t>
            </a:r>
          </a:p>
        </p:txBody>
      </p:sp>
      <p:sp>
        <p:nvSpPr>
          <p:cNvPr id="5" name="TextBox 4"/>
          <p:cNvSpPr txBox="1"/>
          <p:nvPr/>
        </p:nvSpPr>
        <p:spPr>
          <a:xfrm>
            <a:off x="11064240" y="566928"/>
            <a:ext cx="457200" cy="274320"/>
          </a:xfrm>
          <a:prstGeom prst="rect">
            <a:avLst/>
          </a:prstGeom>
          <a:noFill/>
        </p:spPr>
        <p:txBody>
          <a:bodyPr wrap="square">
            <a:spAutoFit/>
          </a:bodyPr>
          <a:lstStyle/>
          <a:p>
            <a:pPr algn="r"/>
            <a:r>
              <a:rPr sz="900" b="1">
                <a:solidFill>
                  <a:srgbClr val="B88737"/>
                </a:solidFill>
                <a:latin typeface="Aptos"/>
              </a:rPr>
              <a:t>10</a:t>
            </a:r>
          </a:p>
        </p:txBody>
      </p:sp>
      <p:sp>
        <p:nvSpPr>
          <p:cNvPr id="6" name="Rounded Rectangle 5"/>
          <p:cNvSpPr/>
          <p:nvPr/>
        </p:nvSpPr>
        <p:spPr>
          <a:xfrm>
            <a:off x="777240" y="1783080"/>
            <a:ext cx="3246120" cy="347472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1965960"/>
            <a:ext cx="2788920" cy="347472"/>
          </a:xfrm>
          <a:prstGeom prst="rect">
            <a:avLst/>
          </a:prstGeom>
          <a:noFill/>
        </p:spPr>
        <p:txBody>
          <a:bodyPr wrap="square">
            <a:spAutoFit/>
          </a:bodyPr>
          <a:lstStyle/>
          <a:p>
            <a:pPr algn="l"/>
            <a:r>
              <a:rPr sz="1400" b="1">
                <a:solidFill>
                  <a:srgbClr val="0E1012"/>
                </a:solidFill>
                <a:latin typeface="Aptos"/>
              </a:rPr>
              <a:t>ECONOMIC TERMS</a:t>
            </a:r>
          </a:p>
        </p:txBody>
      </p:sp>
      <p:sp>
        <p:nvSpPr>
          <p:cNvPr id="8" name="TextBox 7"/>
          <p:cNvSpPr txBox="1"/>
          <p:nvPr/>
        </p:nvSpPr>
        <p:spPr>
          <a:xfrm>
            <a:off x="1005840" y="2423160"/>
            <a:ext cx="2788920" cy="2651760"/>
          </a:xfrm>
          <a:prstGeom prst="rect">
            <a:avLst/>
          </a:prstGeom>
          <a:noFill/>
        </p:spPr>
        <p:txBody>
          <a:bodyPr wrap="square">
            <a:spAutoFit/>
          </a:bodyPr>
          <a:lstStyle/>
          <a:p>
            <a:pPr algn="l"/>
            <a:r>
              <a:rPr sz="1050" b="0">
                <a:solidFill>
                  <a:srgbClr val="686D73"/>
                </a:solidFill>
                <a:latin typeface="Aptos"/>
              </a:rPr>
              <a:t>Price per 10% Founding Unit
Company valuation
Minimum funding at closing
Use of founding capital
Distribution policy</a:t>
            </a:r>
          </a:p>
        </p:txBody>
      </p:sp>
      <p:sp>
        <p:nvSpPr>
          <p:cNvPr id="9" name="Rectangle 8"/>
          <p:cNvSpPr/>
          <p:nvPr/>
        </p:nvSpPr>
        <p:spPr>
          <a:xfrm>
            <a:off x="777240" y="1783080"/>
            <a:ext cx="54864" cy="3474720"/>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4462272" y="1783080"/>
            <a:ext cx="3246120" cy="347472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690872" y="1965960"/>
            <a:ext cx="2788920" cy="347472"/>
          </a:xfrm>
          <a:prstGeom prst="rect">
            <a:avLst/>
          </a:prstGeom>
          <a:noFill/>
        </p:spPr>
        <p:txBody>
          <a:bodyPr wrap="square">
            <a:spAutoFit/>
          </a:bodyPr>
          <a:lstStyle/>
          <a:p>
            <a:pPr algn="l"/>
            <a:r>
              <a:rPr sz="1400" b="1">
                <a:solidFill>
                  <a:srgbClr val="0E1012"/>
                </a:solidFill>
                <a:latin typeface="Aptos"/>
              </a:rPr>
              <a:t>LEGAL TERMS</a:t>
            </a:r>
          </a:p>
        </p:txBody>
      </p:sp>
      <p:sp>
        <p:nvSpPr>
          <p:cNvPr id="12" name="TextBox 11"/>
          <p:cNvSpPr txBox="1"/>
          <p:nvPr/>
        </p:nvSpPr>
        <p:spPr>
          <a:xfrm>
            <a:off x="4690872" y="2423160"/>
            <a:ext cx="2788920" cy="2651760"/>
          </a:xfrm>
          <a:prstGeom prst="rect">
            <a:avLst/>
          </a:prstGeom>
          <a:noFill/>
        </p:spPr>
        <p:txBody>
          <a:bodyPr wrap="square">
            <a:spAutoFit/>
          </a:bodyPr>
          <a:lstStyle/>
          <a:p>
            <a:pPr algn="l"/>
            <a:r>
              <a:rPr sz="1050" b="0">
                <a:solidFill>
                  <a:srgbClr val="686D73"/>
                </a:solidFill>
                <a:latin typeface="Aptos"/>
              </a:rPr>
              <a:t>Entity / operating agreement
Voting thresholds
Transfer restrictions
Dilution provisions
Buy-sell / death / disability terms</a:t>
            </a:r>
          </a:p>
        </p:txBody>
      </p:sp>
      <p:sp>
        <p:nvSpPr>
          <p:cNvPr id="13" name="Rectangle 12"/>
          <p:cNvSpPr/>
          <p:nvPr/>
        </p:nvSpPr>
        <p:spPr>
          <a:xfrm>
            <a:off x="4462272" y="1783080"/>
            <a:ext cx="54864" cy="3474720"/>
          </a:xfrm>
          <a:prstGeom prst="rect">
            <a:avLst/>
          </a:prstGeom>
          <a:solidFill>
            <a:srgbClr val="1426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8147304" y="1783080"/>
            <a:ext cx="3246120" cy="3474720"/>
          </a:xfrm>
          <a:prstGeom prst="roundRect">
            <a:avLst/>
          </a:prstGeom>
          <a:solidFill>
            <a:srgbClr val="F7F4EE"/>
          </a:solidFill>
          <a:ln>
            <a:solidFill>
              <a:srgbClr val="E6E2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75904" y="1965960"/>
            <a:ext cx="2788920" cy="347472"/>
          </a:xfrm>
          <a:prstGeom prst="rect">
            <a:avLst/>
          </a:prstGeom>
          <a:noFill/>
        </p:spPr>
        <p:txBody>
          <a:bodyPr wrap="square">
            <a:spAutoFit/>
          </a:bodyPr>
          <a:lstStyle/>
          <a:p>
            <a:pPr algn="l"/>
            <a:r>
              <a:rPr sz="1400" b="1">
                <a:solidFill>
                  <a:srgbClr val="0E1012"/>
                </a:solidFill>
                <a:latin typeface="Aptos"/>
              </a:rPr>
              <a:t>OFFERING TERMS</a:t>
            </a:r>
          </a:p>
        </p:txBody>
      </p:sp>
      <p:sp>
        <p:nvSpPr>
          <p:cNvPr id="16" name="TextBox 15"/>
          <p:cNvSpPr txBox="1"/>
          <p:nvPr/>
        </p:nvSpPr>
        <p:spPr>
          <a:xfrm>
            <a:off x="8375904" y="2423160"/>
            <a:ext cx="2788920" cy="2651760"/>
          </a:xfrm>
          <a:prstGeom prst="rect">
            <a:avLst/>
          </a:prstGeom>
          <a:noFill/>
        </p:spPr>
        <p:txBody>
          <a:bodyPr wrap="square">
            <a:spAutoFit/>
          </a:bodyPr>
          <a:lstStyle/>
          <a:p>
            <a:pPr algn="l"/>
            <a:r>
              <a:rPr sz="1050" b="0">
                <a:solidFill>
                  <a:srgbClr val="686D73"/>
                </a:solidFill>
                <a:latin typeface="Aptos"/>
              </a:rPr>
              <a:t>Investor eligibility
Subscription documents
Risk disclosures
Closing mechanics
Tax reporting</a:t>
            </a:r>
          </a:p>
        </p:txBody>
      </p:sp>
      <p:sp>
        <p:nvSpPr>
          <p:cNvPr id="17" name="Rectangle 16"/>
          <p:cNvSpPr/>
          <p:nvPr/>
        </p:nvSpPr>
        <p:spPr>
          <a:xfrm>
            <a:off x="8147304" y="1783080"/>
            <a:ext cx="54864" cy="3474720"/>
          </a:xfrm>
          <a:prstGeom prst="rect">
            <a:avLst/>
          </a:prstGeom>
          <a:solidFill>
            <a:srgbClr val="1843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14400" y="5623560"/>
            <a:ext cx="10332720" cy="411480"/>
          </a:xfrm>
          <a:prstGeom prst="rect">
            <a:avLst/>
          </a:prstGeom>
          <a:noFill/>
        </p:spPr>
        <p:txBody>
          <a:bodyPr wrap="square">
            <a:spAutoFit/>
          </a:bodyPr>
          <a:lstStyle/>
          <a:p>
            <a:pPr algn="ctr"/>
            <a:r>
              <a:rPr sz="1100" b="0">
                <a:solidFill>
                  <a:srgbClr val="686D73"/>
                </a:solidFill>
                <a:latin typeface="Aptos"/>
              </a:rPr>
              <a:t>No price is stated in this deck so the ownership structure can be reviewed before a valuation and capital requirement are finalized.</a:t>
            </a:r>
          </a:p>
        </p:txBody>
      </p:sp>
      <p:sp>
        <p:nvSpPr>
          <p:cNvPr id="19" name="TextBox 18"/>
          <p:cNvSpPr txBox="1"/>
          <p:nvPr/>
        </p:nvSpPr>
        <p:spPr>
          <a:xfrm>
            <a:off x="685800" y="6473952"/>
            <a:ext cx="7955279" cy="164592"/>
          </a:xfrm>
          <a:prstGeom prst="rect">
            <a:avLst/>
          </a:prstGeom>
          <a:noFill/>
        </p:spPr>
        <p:txBody>
          <a:bodyPr wrap="square">
            <a:spAutoFit/>
          </a:bodyPr>
          <a:lstStyle/>
          <a:p>
            <a:pPr algn="l"/>
            <a:r>
              <a:rPr sz="750" b="0">
                <a:solidFill>
                  <a:srgbClr val="878787"/>
                </a:solidFill>
                <a:latin typeface="Aptos"/>
              </a:rPr>
              <a:t>EXCALIBUR KNIGHTS  |  CONFIDENTIAL FOUNDING MEMBERS OFFERING</a:t>
            </a:r>
          </a:p>
        </p:txBody>
      </p:sp>
      <p:sp>
        <p:nvSpPr>
          <p:cNvPr id="20" name="TextBox 19"/>
          <p:cNvSpPr txBox="1"/>
          <p:nvPr/>
        </p:nvSpPr>
        <p:spPr>
          <a:xfrm>
            <a:off x="9418320" y="6473952"/>
            <a:ext cx="2057400" cy="164592"/>
          </a:xfrm>
          <a:prstGeom prst="rect">
            <a:avLst/>
          </a:prstGeom>
          <a:noFill/>
        </p:spPr>
        <p:txBody>
          <a:bodyPr wrap="square">
            <a:spAutoFit/>
          </a:bodyPr>
          <a:lstStyle/>
          <a:p>
            <a:pPr algn="r"/>
            <a:r>
              <a:rPr sz="750" b="0">
                <a:solidFill>
                  <a:srgbClr val="878787"/>
                </a:solidFill>
                <a:latin typeface="Aptos"/>
              </a:rPr>
              <a:t>For discussion purposes only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E1012"/>
        </a:solidFill>
        <a:effectLst/>
      </p:bgPr>
    </p:bg>
    <p:spTree>
      <p:nvGrpSpPr>
        <p:cNvPr id="1" name=""/>
        <p:cNvGrpSpPr/>
        <p:nvPr/>
      </p:nvGrpSpPr>
      <p:grpSpPr>
        <a:xfrm>
          <a:off x="0" y="0"/>
          <a:ext cx="0" cy="0"/>
          <a:chOff x="0" y="0"/>
          <a:chExt cx="0" cy="0"/>
        </a:xfrm>
      </p:grpSpPr>
      <p:sp>
        <p:nvSpPr>
          <p:cNvPr id="2" name="TextBox 1"/>
          <p:cNvSpPr txBox="1"/>
          <p:nvPr/>
        </p:nvSpPr>
        <p:spPr>
          <a:xfrm>
            <a:off x="914400" y="1188720"/>
            <a:ext cx="10332720" cy="640080"/>
          </a:xfrm>
          <a:prstGeom prst="rect">
            <a:avLst/>
          </a:prstGeom>
          <a:noFill/>
        </p:spPr>
        <p:txBody>
          <a:bodyPr wrap="square">
            <a:spAutoFit/>
          </a:bodyPr>
          <a:lstStyle/>
          <a:p>
            <a:pPr algn="ctr"/>
            <a:r>
              <a:rPr sz="3200" b="1">
                <a:solidFill>
                  <a:srgbClr val="FFFFFF"/>
                </a:solidFill>
                <a:latin typeface="Aptos"/>
              </a:rPr>
              <a:t>EXCALIBUR KNIGHTS</a:t>
            </a:r>
          </a:p>
        </p:txBody>
      </p:sp>
      <p:sp>
        <p:nvSpPr>
          <p:cNvPr id="3" name="TextBox 2"/>
          <p:cNvSpPr txBox="1"/>
          <p:nvPr/>
        </p:nvSpPr>
        <p:spPr>
          <a:xfrm>
            <a:off x="914400" y="1874519"/>
            <a:ext cx="10332720" cy="411480"/>
          </a:xfrm>
          <a:prstGeom prst="rect">
            <a:avLst/>
          </a:prstGeom>
          <a:noFill/>
        </p:spPr>
        <p:txBody>
          <a:bodyPr wrap="square">
            <a:spAutoFit/>
          </a:bodyPr>
          <a:lstStyle/>
          <a:p>
            <a:pPr algn="ctr"/>
            <a:r>
              <a:rPr sz="1700" b="1">
                <a:solidFill>
                  <a:srgbClr val="DAB15F"/>
                </a:solidFill>
                <a:latin typeface="Aptos"/>
              </a:rPr>
              <a:t>FOUNDING MEMBERS EQUITY OFFERING</a:t>
            </a:r>
          </a:p>
        </p:txBody>
      </p:sp>
      <p:sp>
        <p:nvSpPr>
          <p:cNvPr id="4" name="TextBox 3"/>
          <p:cNvSpPr txBox="1"/>
          <p:nvPr/>
        </p:nvSpPr>
        <p:spPr>
          <a:xfrm>
            <a:off x="1005840" y="2880360"/>
            <a:ext cx="10149840" cy="411480"/>
          </a:xfrm>
          <a:prstGeom prst="rect">
            <a:avLst/>
          </a:prstGeom>
          <a:noFill/>
        </p:spPr>
        <p:txBody>
          <a:bodyPr wrap="square">
            <a:spAutoFit/>
          </a:bodyPr>
          <a:lstStyle/>
          <a:p>
            <a:pPr algn="ctr"/>
            <a:r>
              <a:rPr sz="1700" b="0">
                <a:solidFill>
                  <a:srgbClr val="FFFFFF"/>
                </a:solidFill>
                <a:latin typeface="Aptos"/>
              </a:rPr>
              <a:t>We are not simply assembling investors for a transaction.</a:t>
            </a:r>
          </a:p>
        </p:txBody>
      </p:sp>
      <p:sp>
        <p:nvSpPr>
          <p:cNvPr id="5" name="TextBox 4"/>
          <p:cNvSpPr txBox="1"/>
          <p:nvPr/>
        </p:nvSpPr>
        <p:spPr>
          <a:xfrm>
            <a:off x="1005840" y="3474720"/>
            <a:ext cx="10149840" cy="685800"/>
          </a:xfrm>
          <a:prstGeom prst="rect">
            <a:avLst/>
          </a:prstGeom>
          <a:noFill/>
        </p:spPr>
        <p:txBody>
          <a:bodyPr wrap="square">
            <a:spAutoFit/>
          </a:bodyPr>
          <a:lstStyle/>
          <a:p>
            <a:pPr algn="ctr"/>
            <a:r>
              <a:rPr sz="2100" b="1">
                <a:solidFill>
                  <a:srgbClr val="FFFFFF"/>
                </a:solidFill>
                <a:latin typeface="Aptos"/>
              </a:rPr>
              <a:t>We are assembling the original owners of a platform designed to create transactions for years to come.</a:t>
            </a:r>
          </a:p>
        </p:txBody>
      </p:sp>
      <p:sp>
        <p:nvSpPr>
          <p:cNvPr id="6" name="TextBox 5"/>
          <p:cNvSpPr txBox="1"/>
          <p:nvPr/>
        </p:nvSpPr>
        <p:spPr>
          <a:xfrm>
            <a:off x="914400" y="4800600"/>
            <a:ext cx="10332720" cy="411480"/>
          </a:xfrm>
          <a:prstGeom prst="rect">
            <a:avLst/>
          </a:prstGeom>
          <a:noFill/>
        </p:spPr>
        <p:txBody>
          <a:bodyPr wrap="square">
            <a:spAutoFit/>
          </a:bodyPr>
          <a:lstStyle/>
          <a:p>
            <a:pPr algn="ctr"/>
            <a:r>
              <a:rPr sz="1300" b="1">
                <a:solidFill>
                  <a:srgbClr val="DAB15F"/>
                </a:solidFill>
                <a:latin typeface="Aptos"/>
              </a:rPr>
              <a:t>8 FOUNDING POSITIONS  •  10% EACH  •  20% FOUNDER OWNERSHIP</a:t>
            </a:r>
          </a:p>
        </p:txBody>
      </p:sp>
      <p:sp>
        <p:nvSpPr>
          <p:cNvPr id="7" name="TextBox 6"/>
          <p:cNvSpPr txBox="1"/>
          <p:nvPr/>
        </p:nvSpPr>
        <p:spPr>
          <a:xfrm>
            <a:off x="914400" y="5486400"/>
            <a:ext cx="10332720" cy="365760"/>
          </a:xfrm>
          <a:prstGeom prst="rect">
            <a:avLst/>
          </a:prstGeom>
          <a:noFill/>
        </p:spPr>
        <p:txBody>
          <a:bodyPr wrap="square">
            <a:spAutoFit/>
          </a:bodyPr>
          <a:lstStyle/>
          <a:p>
            <a:pPr algn="ctr"/>
            <a:r>
              <a:rPr sz="1300" b="0">
                <a:solidFill>
                  <a:srgbClr val="E2E2DE"/>
                </a:solidFill>
                <a:latin typeface="Aptos"/>
              </a:rPr>
              <a:t>Transforming Real Estate. Elevating Operations. Creating Value.</a:t>
            </a:r>
          </a:p>
        </p:txBody>
      </p:sp>
      <p:sp>
        <p:nvSpPr>
          <p:cNvPr id="8" name="TextBox 7"/>
          <p:cNvSpPr txBox="1"/>
          <p:nvPr/>
        </p:nvSpPr>
        <p:spPr>
          <a:xfrm>
            <a:off x="914400" y="6199632"/>
            <a:ext cx="10332720" cy="228600"/>
          </a:xfrm>
          <a:prstGeom prst="rect">
            <a:avLst/>
          </a:prstGeom>
          <a:noFill/>
        </p:spPr>
        <p:txBody>
          <a:bodyPr wrap="square">
            <a:spAutoFit/>
          </a:bodyPr>
          <a:lstStyle/>
          <a:p>
            <a:pPr algn="ctr"/>
            <a:r>
              <a:rPr sz="800" b="1">
                <a:solidFill>
                  <a:srgbClr val="686D73"/>
                </a:solidFill>
                <a:latin typeface="Aptos"/>
              </a:rPr>
              <a:t>CONFIDENTIAL — FOR DISCUSSION PURPOSES ONLY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85800" y="502920"/>
            <a:ext cx="10698480" cy="548640"/>
          </a:xfrm>
          <a:prstGeom prst="rect">
            <a:avLst/>
          </a:prstGeom>
          <a:noFill/>
        </p:spPr>
        <p:txBody>
          <a:bodyPr wrap="square">
            <a:spAutoFit/>
          </a:bodyPr>
          <a:lstStyle/>
          <a:p>
            <a:pPr algn="l"/>
            <a:r>
              <a:rPr sz="2600" b="1">
                <a:solidFill>
                  <a:srgbClr val="0E1012"/>
                </a:solidFill>
                <a:latin typeface="Aptos"/>
              </a:rPr>
              <a:t>IMPORTANT OFFERING NOTICE</a:t>
            </a:r>
          </a:p>
        </p:txBody>
      </p:sp>
      <p:sp>
        <p:nvSpPr>
          <p:cNvPr id="3" name="Rectangle 2"/>
          <p:cNvSpPr/>
          <p:nvPr/>
        </p:nvSpPr>
        <p:spPr>
          <a:xfrm>
            <a:off x="685800" y="1170432"/>
            <a:ext cx="1051560" cy="41148"/>
          </a:xfrm>
          <a:prstGeom prst="rect">
            <a:avLst/>
          </a:prstGeom>
          <a:solidFill>
            <a:srgbClr val="B88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353312"/>
            <a:ext cx="10607040" cy="502920"/>
          </a:xfrm>
          <a:prstGeom prst="rect">
            <a:avLst/>
          </a:prstGeom>
          <a:noFill/>
        </p:spPr>
        <p:txBody>
          <a:bodyPr wrap="square">
            <a:spAutoFit/>
          </a:bodyPr>
          <a:lstStyle/>
          <a:p>
            <a:pPr algn="l"/>
            <a:r>
              <a:rPr sz="1200" b="0">
                <a:solidFill>
                  <a:srgbClr val="686D73"/>
                </a:solidFill>
                <a:latin typeface="Aptos"/>
              </a:rPr>
              <a:t>This deck describes a proposed ownership structure and is not a definitive securities offering document.</a:t>
            </a:r>
          </a:p>
        </p:txBody>
      </p:sp>
      <p:sp>
        <p:nvSpPr>
          <p:cNvPr id="5" name="TextBox 4"/>
          <p:cNvSpPr txBox="1"/>
          <p:nvPr/>
        </p:nvSpPr>
        <p:spPr>
          <a:xfrm>
            <a:off x="11064240" y="566928"/>
            <a:ext cx="457200" cy="274320"/>
          </a:xfrm>
          <a:prstGeom prst="rect">
            <a:avLst/>
          </a:prstGeom>
          <a:noFill/>
        </p:spPr>
        <p:txBody>
          <a:bodyPr wrap="square">
            <a:spAutoFit/>
          </a:bodyPr>
          <a:lstStyle/>
          <a:p>
            <a:pPr algn="r"/>
            <a:r>
              <a:rPr sz="900" b="1">
                <a:solidFill>
                  <a:srgbClr val="B88737"/>
                </a:solidFill>
                <a:latin typeface="Aptos"/>
              </a:rPr>
              <a:t>12</a:t>
            </a:r>
          </a:p>
        </p:txBody>
      </p:sp>
      <p:sp>
        <p:nvSpPr>
          <p:cNvPr id="6" name="TextBox 5"/>
          <p:cNvSpPr txBox="1"/>
          <p:nvPr/>
        </p:nvSpPr>
        <p:spPr>
          <a:xfrm>
            <a:off x="914400" y="1737360"/>
            <a:ext cx="10332720" cy="3337560"/>
          </a:xfrm>
          <a:prstGeom prst="rect">
            <a:avLst/>
          </a:prstGeom>
          <a:noFill/>
        </p:spPr>
        <p:txBody>
          <a:bodyPr wrap="square">
            <a:spAutoFit/>
          </a:bodyPr>
          <a:lstStyle/>
          <a:p>
            <a:pPr algn="l"/>
            <a:r>
              <a:rPr sz="1400" b="0">
                <a:solidFill>
                  <a:srgbClr val="23262A"/>
                </a:solidFill>
                <a:latin typeface="Aptos"/>
              </a:rPr>
              <a:t>Any sale of an ownership interest in Excalibur Knights should be completed only through definitive legal and subscription documents prepared or approved by qualified counsel. The interests described may constitute securities and may be subject to federal and state securities laws, investor-eligibility requirements, disclosure obligations and transfer restrictions. No ownership percentage, governance right, anti-dilution protection, project participation right, distribution, return or future economic benefit is guaranteed except as expressly stated in final executed governing documents. Prospective members should conduct independent due diligence and consult their legal, tax and financial advisers. The company should finalize its entity structure, capitalization, valuation, use of proceeds, voting thresholds, transfer provisions, dilution rules and offering exemption before accepting capital.</a:t>
            </a:r>
          </a:p>
        </p:txBody>
      </p:sp>
      <p:sp>
        <p:nvSpPr>
          <p:cNvPr id="7" name="TextBox 6"/>
          <p:cNvSpPr txBox="1"/>
          <p:nvPr/>
        </p:nvSpPr>
        <p:spPr>
          <a:xfrm>
            <a:off x="914400" y="5349240"/>
            <a:ext cx="10332720" cy="548640"/>
          </a:xfrm>
          <a:prstGeom prst="rect">
            <a:avLst/>
          </a:prstGeom>
          <a:noFill/>
        </p:spPr>
        <p:txBody>
          <a:bodyPr wrap="square">
            <a:spAutoFit/>
          </a:bodyPr>
          <a:lstStyle/>
          <a:p>
            <a:pPr algn="ctr"/>
            <a:r>
              <a:rPr sz="1300" b="1">
                <a:solidFill>
                  <a:srgbClr val="B88737"/>
                </a:solidFill>
                <a:latin typeface="Aptos"/>
              </a:rPr>
              <a:t>The ownership percentages shown are the proposed initial capitalization: Founder 20%; eight available Founding Units at 10% each.</a:t>
            </a:r>
          </a:p>
        </p:txBody>
      </p:sp>
      <p:sp>
        <p:nvSpPr>
          <p:cNvPr id="8" name="TextBox 7"/>
          <p:cNvSpPr txBox="1"/>
          <p:nvPr/>
        </p:nvSpPr>
        <p:spPr>
          <a:xfrm>
            <a:off x="685800" y="6473952"/>
            <a:ext cx="7955279" cy="164592"/>
          </a:xfrm>
          <a:prstGeom prst="rect">
            <a:avLst/>
          </a:prstGeom>
          <a:noFill/>
        </p:spPr>
        <p:txBody>
          <a:bodyPr wrap="square">
            <a:spAutoFit/>
          </a:bodyPr>
          <a:lstStyle/>
          <a:p>
            <a:pPr algn="l"/>
            <a:r>
              <a:rPr sz="750" b="0">
                <a:solidFill>
                  <a:srgbClr val="878787"/>
                </a:solidFill>
                <a:latin typeface="Aptos"/>
              </a:rPr>
              <a:t>EXCALIBUR KNIGHTS  |  CONFIDENTIAL FOUNDING MEMBERS OFFERING</a:t>
            </a:r>
          </a:p>
        </p:txBody>
      </p:sp>
      <p:sp>
        <p:nvSpPr>
          <p:cNvPr id="9" name="TextBox 8"/>
          <p:cNvSpPr txBox="1"/>
          <p:nvPr/>
        </p:nvSpPr>
        <p:spPr>
          <a:xfrm>
            <a:off x="9418320" y="6473952"/>
            <a:ext cx="2057400" cy="164592"/>
          </a:xfrm>
          <a:prstGeom prst="rect">
            <a:avLst/>
          </a:prstGeom>
          <a:noFill/>
        </p:spPr>
        <p:txBody>
          <a:bodyPr wrap="square">
            <a:spAutoFit/>
          </a:bodyPr>
          <a:lstStyle/>
          <a:p>
            <a:pPr algn="r"/>
            <a:r>
              <a:rPr sz="750" b="0">
                <a:solidFill>
                  <a:srgbClr val="878787"/>
                </a:solidFill>
                <a:latin typeface="Aptos"/>
              </a:rPr>
              <a:t>For discussion purposes only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3090</Words>
  <Application>Microsoft Macintosh PowerPoint</Application>
  <PresentationFormat>Widescreen</PresentationFormat>
  <Paragraphs>426</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generated using python-pptx</dc:description>
  <cp:lastModifiedBy>Max Diamond</cp:lastModifiedBy>
  <cp:revision>2</cp:revision>
  <dcterms:created xsi:type="dcterms:W3CDTF">2013-01-27T09:14:16Z</dcterms:created>
  <dcterms:modified xsi:type="dcterms:W3CDTF">2026-09-22T02:50:25Z</dcterms:modified>
  <cp:category/>
</cp:coreProperties>
</file>